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650" r:id="rId3"/>
  </p:sldMasterIdLst>
  <p:notesMasterIdLst>
    <p:notesMasterId r:id="rId5"/>
  </p:notesMasterIdLst>
  <p:sldIdLst>
    <p:sldId id="3112" r:id="rId4"/>
    <p:sldId id="3033" r:id="rId6"/>
    <p:sldId id="3217" r:id="rId7"/>
    <p:sldId id="4864" r:id="rId8"/>
    <p:sldId id="4865" r:id="rId9"/>
    <p:sldId id="4866" r:id="rId10"/>
    <p:sldId id="4867" r:id="rId11"/>
    <p:sldId id="4032" r:id="rId12"/>
    <p:sldId id="4868" r:id="rId13"/>
    <p:sldId id="3871" r:id="rId14"/>
    <p:sldId id="4869" r:id="rId15"/>
    <p:sldId id="4241" r:id="rId16"/>
    <p:sldId id="4333" r:id="rId17"/>
    <p:sldId id="4334" r:id="rId18"/>
    <p:sldId id="4381" r:id="rId19"/>
    <p:sldId id="4382" r:id="rId20"/>
    <p:sldId id="4383" r:id="rId21"/>
    <p:sldId id="4430" r:id="rId22"/>
    <p:sldId id="4431" r:id="rId23"/>
    <p:sldId id="4432" r:id="rId24"/>
    <p:sldId id="4433" r:id="rId25"/>
    <p:sldId id="4434" r:id="rId26"/>
    <p:sldId id="4435" r:id="rId27"/>
    <p:sldId id="3820" r:id="rId28"/>
    <p:sldId id="4482" r:id="rId29"/>
    <p:sldId id="4968" r:id="rId30"/>
    <p:sldId id="4969" r:id="rId31"/>
    <p:sldId id="3219" r:id="rId32"/>
    <p:sldId id="3847" r:id="rId33"/>
    <p:sldId id="3959" r:id="rId34"/>
    <p:sldId id="3960" r:id="rId35"/>
    <p:sldId id="4566" r:id="rId36"/>
    <p:sldId id="4567" r:id="rId37"/>
    <p:sldId id="4568" r:id="rId38"/>
    <p:sldId id="4569" r:id="rId39"/>
    <p:sldId id="4570" r:id="rId40"/>
    <p:sldId id="4571" r:id="rId41"/>
    <p:sldId id="4572" r:id="rId42"/>
    <p:sldId id="4970" r:id="rId43"/>
    <p:sldId id="4574" r:id="rId44"/>
    <p:sldId id="4695" r:id="rId45"/>
    <p:sldId id="4650" r:id="rId46"/>
    <p:sldId id="4696" r:id="rId47"/>
    <p:sldId id="4697" r:id="rId48"/>
    <p:sldId id="3961" r:id="rId49"/>
    <p:sldId id="3848" r:id="rId50"/>
    <p:sldId id="3849" r:id="rId51"/>
    <p:sldId id="4089" r:id="rId52"/>
    <p:sldId id="3846" r:id="rId53"/>
    <p:sldId id="3948" r:id="rId54"/>
    <p:sldId id="4796" r:id="rId55"/>
    <p:sldId id="4797" r:id="rId56"/>
    <p:sldId id="4832" r:id="rId57"/>
    <p:sldId id="4833" r:id="rId58"/>
    <p:sldId id="4834" r:id="rId59"/>
    <p:sldId id="4798" r:id="rId60"/>
    <p:sldId id="4800" r:id="rId61"/>
    <p:sldId id="4835" r:id="rId62"/>
    <p:sldId id="4836" r:id="rId63"/>
    <p:sldId id="4837" r:id="rId64"/>
    <p:sldId id="4838" r:id="rId65"/>
    <p:sldId id="4810" r:id="rId66"/>
    <p:sldId id="4811" r:id="rId67"/>
    <p:sldId id="4812" r:id="rId68"/>
    <p:sldId id="4813" r:id="rId69"/>
    <p:sldId id="4814" r:id="rId70"/>
    <p:sldId id="4815" r:id="rId71"/>
    <p:sldId id="4816" r:id="rId72"/>
    <p:sldId id="4817" r:id="rId73"/>
    <p:sldId id="4818" r:id="rId74"/>
    <p:sldId id="4819" r:id="rId75"/>
    <p:sldId id="4820" r:id="rId76"/>
    <p:sldId id="4821" r:id="rId77"/>
    <p:sldId id="4822" r:id="rId78"/>
    <p:sldId id="4823" r:id="rId79"/>
    <p:sldId id="4824" r:id="rId80"/>
    <p:sldId id="4825" r:id="rId81"/>
    <p:sldId id="4826" r:id="rId82"/>
    <p:sldId id="4827" r:id="rId83"/>
    <p:sldId id="4828" r:id="rId84"/>
    <p:sldId id="4829" r:id="rId85"/>
    <p:sldId id="4830" r:id="rId86"/>
    <p:sldId id="4831" r:id="rId87"/>
    <p:sldId id="4840" r:id="rId88"/>
  </p:sldIdLst>
  <p:sldSz cx="9144000" cy="6858000" type="screen4x3"/>
  <p:notesSz cx="6858000" cy="9144000"/>
  <p:embeddedFontLst>
    <p:embeddedFont>
      <p:font typeface="Calibri" panose="020F0502020204030204" pitchFamily="34" charset="0"/>
      <p:regular r:id="rId93"/>
      <p:bold r:id="rId94"/>
      <p:italic r:id="rId95"/>
      <p:boldItalic r:id="rId96"/>
    </p:embeddedFont>
    <p:embeddedFont>
      <p:font typeface="华文新魏" panose="02010800040101010101" pitchFamily="2" charset="-122"/>
      <p:regular r:id="rId97"/>
    </p:embeddedFont>
    <p:embeddedFont>
      <p:font typeface="隶书" panose="02010509060101010101" charset="-122"/>
      <p:regular r:id="rId98"/>
    </p:embeddedFont>
    <p:embeddedFont>
      <p:font typeface="华文行楷" panose="02010800040101010101" pitchFamily="2" charset="-122"/>
      <p:regular r:id="rId99"/>
    </p:embeddedFont>
    <p:embeddedFont>
      <p:font typeface="华文楷体" panose="02010600040101010101" charset="-122"/>
      <p:regular r:id="rId100"/>
    </p:embeddedFont>
    <p:embeddedFont>
      <p:font typeface="华文隶书" panose="02010800040101010101" charset="-122"/>
      <p:regular r:id="rId101"/>
    </p:embeddedFont>
    <p:embeddedFont>
      <p:font typeface="微软雅黑" panose="020B0503020204020204" pitchFamily="34" charset="-122"/>
      <p:regular r:id="rId102"/>
    </p:embeddedFont>
    <p:embeddedFont>
      <p:font typeface="Impact" panose="020B0806030902050204" pitchFamily="34" charset="0"/>
      <p:regular r:id="rId103"/>
    </p:embeddedFont>
    <p:embeddedFont>
      <p:font typeface="方正楷体_GB2312" panose="02000000000000000000" charset="-122"/>
      <p:regular r:id="rId104"/>
    </p:embeddedFont>
    <p:embeddedFont>
      <p:font typeface="Tahoma" panose="020B0604030504040204" charset="0"/>
      <p:regular r:id="rId105"/>
      <p:bold r:id="rId106"/>
    </p:embeddedFont>
    <p:embeddedFont>
      <p:font typeface="楷体" panose="02010609060101010101" charset="-122"/>
      <p:regular r:id="rId107"/>
    </p:embeddedFont>
  </p:embeddedFontLst>
  <p:custDataLst>
    <p:tags r:id="rId10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54" userDrawn="1">
          <p15:clr>
            <a:srgbClr val="A4A3A4"/>
          </p15:clr>
        </p15:guide>
        <p15:guide id="2" orient="horz" pos="4005" userDrawn="1">
          <p15:clr>
            <a:srgbClr val="A4A3A4"/>
          </p15:clr>
        </p15:guide>
        <p15:guide id="3" pos="3063" userDrawn="1">
          <p15:clr>
            <a:srgbClr val="A4A3A4"/>
          </p15:clr>
        </p15:guide>
        <p15:guide id="4" pos="342" userDrawn="1">
          <p15:clr>
            <a:srgbClr val="A4A3A4"/>
          </p15:clr>
        </p15:guide>
        <p15:guide id="5" pos="536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97551"/>
    <a:srgbClr val="FE0000"/>
    <a:srgbClr val="FBBF09"/>
    <a:srgbClr val="FF0D0D"/>
    <a:srgbClr val="FD5C0C"/>
    <a:srgbClr val="194B79"/>
    <a:srgbClr val="1C50A4"/>
    <a:srgbClr val="0060A8"/>
    <a:srgbClr val="CDC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73" autoAdjust="0"/>
    <p:restoredTop sz="92986" autoAdjust="0"/>
  </p:normalViewPr>
  <p:slideViewPr>
    <p:cSldViewPr showGuides="1">
      <p:cViewPr varScale="1">
        <p:scale>
          <a:sx n="57" d="100"/>
          <a:sy n="57" d="100"/>
        </p:scale>
        <p:origin x="-96" y="-90"/>
      </p:cViewPr>
      <p:guideLst>
        <p:guide orient="horz" pos="354"/>
        <p:guide orient="horz" pos="4005"/>
        <p:guide pos="3063"/>
        <p:guide pos="342"/>
        <p:guide pos="5365"/>
      </p:guideLst>
    </p:cSldViewPr>
  </p:slideViewPr>
  <p:outlineViewPr>
    <p:cViewPr>
      <p:scale>
        <a:sx n="100" d="100"/>
        <a:sy n="100" d="100"/>
      </p:scale>
      <p:origin x="0" y="-14412"/>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7.fntdata"/><Relationship Id="rId98" Type="http://schemas.openxmlformats.org/officeDocument/2006/relationships/font" Target="fonts/font6.fntdata"/><Relationship Id="rId97" Type="http://schemas.openxmlformats.org/officeDocument/2006/relationships/font" Target="fonts/font5.fntdata"/><Relationship Id="rId96" Type="http://schemas.openxmlformats.org/officeDocument/2006/relationships/font" Target="fonts/font4.fntdata"/><Relationship Id="rId95" Type="http://schemas.openxmlformats.org/officeDocument/2006/relationships/font" Target="fonts/font3.fntdata"/><Relationship Id="rId94" Type="http://schemas.openxmlformats.org/officeDocument/2006/relationships/font" Target="fonts/font2.fntdata"/><Relationship Id="rId93" Type="http://schemas.openxmlformats.org/officeDocument/2006/relationships/font" Target="fonts/font1.fntdata"/><Relationship Id="rId92" Type="http://schemas.openxmlformats.org/officeDocument/2006/relationships/commentAuthors" Target="commentAuthors.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5.xml"/><Relationship Id="rId89" Type="http://schemas.openxmlformats.org/officeDocument/2006/relationships/presProps" Target="presProps.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8" Type="http://schemas.openxmlformats.org/officeDocument/2006/relationships/tags" Target="tags/tag1.xml"/><Relationship Id="rId107" Type="http://schemas.openxmlformats.org/officeDocument/2006/relationships/font" Target="fonts/font15.fntdata"/><Relationship Id="rId106" Type="http://schemas.openxmlformats.org/officeDocument/2006/relationships/font" Target="fonts/font14.fntdata"/><Relationship Id="rId105" Type="http://schemas.openxmlformats.org/officeDocument/2006/relationships/font" Target="fonts/font13.fntdata"/><Relationship Id="rId104" Type="http://schemas.openxmlformats.org/officeDocument/2006/relationships/font" Target="fonts/font12.fntdata"/><Relationship Id="rId103" Type="http://schemas.openxmlformats.org/officeDocument/2006/relationships/font" Target="fonts/font11.fntdata"/><Relationship Id="rId102" Type="http://schemas.openxmlformats.org/officeDocument/2006/relationships/font" Target="fonts/font10.fntdata"/><Relationship Id="rId101" Type="http://schemas.openxmlformats.org/officeDocument/2006/relationships/font" Target="fonts/font9.fntdata"/><Relationship Id="rId100" Type="http://schemas.openxmlformats.org/officeDocument/2006/relationships/font" Target="fonts/font8.fntdata"/><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25D47C8-EFB8-4D88-B628-AED046E9C5B5}" type="slidenum">
              <a:rPr lang="zh-CN" altLang="en-US"/>
            </a:fld>
            <a:endParaRPr lang="en-US" altLang="zh-CN"/>
          </a:p>
        </p:txBody>
      </p:sp>
      <p:sp>
        <p:nvSpPr>
          <p:cNvPr id="526338" name="Rectangle 2"/>
          <p:cNvSpPr>
            <a:spLocks noRot="1" noChangeArrowheads="1" noTextEdit="1"/>
          </p:cNvSpPr>
          <p:nvPr>
            <p:ph type="sldImg"/>
          </p:nvPr>
        </p:nvSpPr>
        <p:spPr/>
      </p:sp>
      <p:sp>
        <p:nvSpPr>
          <p:cNvPr id="526339" name="Rectangle 3"/>
          <p:cNvSpPr>
            <a:spLocks noGrp="1" noChangeArrowheads="1"/>
          </p:cNvSpPr>
          <p:nvPr>
            <p:ph type="body" idx="1"/>
          </p:nvPr>
        </p:nvSpPr>
        <p:spPr/>
        <p:txBody>
          <a:bodyPr/>
          <a:lstStyle/>
          <a:p>
            <a:pPr marL="228600" indent="-228600"/>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1"/>
            <a:ext cx="2057400" cy="366183"/>
          </a:xfrm>
          <a:prstGeom prst="rect">
            <a:avLst/>
          </a:prstGeom>
        </p:spPr>
        <p:txBody>
          <a:bodyPr/>
          <a:lstStyle/>
          <a:p>
            <a:fld id="{E3AD87B8-9A4B-45E2-BBE5-FB86ADE287A3}" type="datetimeFigureOut">
              <a:rPr lang="zh-CN" altLang="en-US" smtClean="0"/>
            </a:fld>
            <a:endParaRPr lang="zh-CN" altLang="en-US"/>
          </a:p>
        </p:txBody>
      </p:sp>
      <p:sp>
        <p:nvSpPr>
          <p:cNvPr id="3" name="页脚占位符 2"/>
          <p:cNvSpPr>
            <a:spLocks noGrp="1"/>
          </p:cNvSpPr>
          <p:nvPr>
            <p:ph type="ftr" sz="quarter" idx="11"/>
          </p:nvPr>
        </p:nvSpPr>
        <p:spPr>
          <a:xfrm>
            <a:off x="3028950" y="6356351"/>
            <a:ext cx="3086100" cy="366183"/>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6356351"/>
            <a:ext cx="2057400" cy="366183"/>
          </a:xfrm>
          <a:prstGeom prst="rect">
            <a:avLst/>
          </a:prstGeom>
        </p:spPr>
        <p:txBody>
          <a:bodyPr/>
          <a:lstStyle/>
          <a:p>
            <a:fld id="{37AAA611-6692-4583-86AB-5AB9B972BD4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页脚占位符 4"/>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pPr fontAlgn="base"/>
            <a:r>
              <a:rPr lang="zh-CN" altLang="en-US" strike="noStrike" noProof="1">
                <a:latin typeface="Times New Roman" panose="02020603050405020304" pitchFamily="18" charset="0"/>
                <a:ea typeface="+mn-ea"/>
                <a:cs typeface="+mn-cs"/>
              </a:rPr>
              <a:t>~ </a:t>
            </a:r>
            <a:fld id="{C859BE78-9BDF-4326-BFF8-0C06906659EE}" type="slidenum">
              <a:rPr lang="zh-CN" altLang="en-US" strike="noStrike" noProof="1">
                <a:solidFill>
                  <a:srgbClr val="FF0066"/>
                </a:solidFill>
                <a:latin typeface="Times New Roman" panose="02020603050405020304" pitchFamily="18" charset="0"/>
                <a:ea typeface="+mn-ea"/>
                <a:cs typeface="+mn-cs"/>
              </a:rPr>
            </a:fld>
            <a:r>
              <a:rPr lang="en-US" altLang="zh-CN" strike="noStrike" noProof="1">
                <a:solidFill>
                  <a:srgbClr val="FF0066"/>
                </a:solidFill>
                <a:latin typeface="Times New Roman" panose="02020603050405020304" pitchFamily="18" charset="0"/>
                <a:ea typeface="+mn-ea"/>
                <a:cs typeface="+mn-cs"/>
              </a:rPr>
              <a:t> </a:t>
            </a:r>
            <a:r>
              <a:rPr lang="en-US" altLang="zh-CN" strike="noStrike" noProof="1">
                <a:latin typeface="Times New Roman" panose="02020603050405020304" pitchFamily="18" charset="0"/>
                <a:ea typeface="+mn-ea"/>
                <a:cs typeface="+mn-cs"/>
              </a:rPr>
              <a:t>~</a:t>
            </a:r>
            <a:endParaRPr lang="en-US" altLang="zh-CN"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pPr fontAlgn="base"/>
            <a:r>
              <a:rPr lang="zh-CN" altLang="en-US" strike="noStrike" noProof="1">
                <a:latin typeface="Times New Roman" panose="02020603050405020304" pitchFamily="18" charset="0"/>
                <a:ea typeface="+mn-ea"/>
                <a:cs typeface="+mn-cs"/>
              </a:rPr>
              <a:t>~ </a:t>
            </a:r>
            <a:fld id="{16017D3D-85B4-42D2-93DA-6608FC48BF82}" type="slidenum">
              <a:rPr lang="zh-CN" altLang="en-US" strike="noStrike" noProof="1">
                <a:solidFill>
                  <a:srgbClr val="FF0066"/>
                </a:solidFill>
                <a:latin typeface="Times New Roman" panose="02020603050405020304" pitchFamily="18" charset="0"/>
                <a:ea typeface="+mn-ea"/>
                <a:cs typeface="+mn-cs"/>
              </a:rPr>
            </a:fld>
            <a:r>
              <a:rPr lang="en-US" altLang="zh-CN" strike="noStrike" noProof="1">
                <a:solidFill>
                  <a:srgbClr val="FF0066"/>
                </a:solidFill>
                <a:latin typeface="Times New Roman" panose="02020603050405020304" pitchFamily="18" charset="0"/>
                <a:ea typeface="+mn-ea"/>
                <a:cs typeface="+mn-cs"/>
              </a:rPr>
              <a:t> </a:t>
            </a:r>
            <a:r>
              <a:rPr lang="en-US" altLang="zh-CN" strike="noStrike" noProof="1">
                <a:latin typeface="Times New Roman" panose="02020603050405020304" pitchFamily="18" charset="0"/>
                <a:ea typeface="+mn-ea"/>
                <a:cs typeface="+mn-cs"/>
              </a:rPr>
              <a:t>~</a:t>
            </a:r>
            <a:endParaRPr lang="en-US" altLang="zh-CN"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8488" y="620713"/>
            <a:ext cx="2016125" cy="576103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900113" y="620713"/>
            <a:ext cx="5895975" cy="5761037"/>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pPr fontAlgn="base"/>
            <a:r>
              <a:rPr lang="zh-CN" altLang="en-US" strike="noStrike" noProof="1">
                <a:latin typeface="Times New Roman" panose="02020603050405020304" pitchFamily="18" charset="0"/>
                <a:ea typeface="+mn-ea"/>
                <a:cs typeface="+mn-cs"/>
              </a:rPr>
              <a:t>~ </a:t>
            </a:r>
            <a:fld id="{84A78C7D-3A1E-4D32-AA6E-28ACACC90715}" type="slidenum">
              <a:rPr lang="zh-CN" altLang="en-US" strike="noStrike" noProof="1">
                <a:solidFill>
                  <a:srgbClr val="FF0066"/>
                </a:solidFill>
                <a:latin typeface="Times New Roman" panose="02020603050405020304" pitchFamily="18" charset="0"/>
                <a:ea typeface="+mn-ea"/>
                <a:cs typeface="+mn-cs"/>
              </a:rPr>
            </a:fld>
            <a:r>
              <a:rPr lang="en-US" altLang="zh-CN" strike="noStrike" noProof="1">
                <a:solidFill>
                  <a:srgbClr val="FF0066"/>
                </a:solidFill>
                <a:latin typeface="Times New Roman" panose="02020603050405020304" pitchFamily="18" charset="0"/>
                <a:ea typeface="+mn-ea"/>
                <a:cs typeface="+mn-cs"/>
              </a:rPr>
              <a:t> </a:t>
            </a:r>
            <a:r>
              <a:rPr lang="en-US" altLang="zh-CN" strike="noStrike" noProof="1">
                <a:latin typeface="Times New Roman" panose="02020603050405020304" pitchFamily="18" charset="0"/>
                <a:ea typeface="+mn-ea"/>
                <a:cs typeface="+mn-cs"/>
              </a:rPr>
              <a:t>~</a:t>
            </a:r>
            <a:endParaRPr lang="en-US" altLang="zh-CN" strike="noStrike" noProof="1"/>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3074" name="图片 2" descr="微信截图_20180310125201"/>
          <p:cNvPicPr>
            <a:picLocks noChangeAspect="1"/>
          </p:cNvPicPr>
          <p:nvPr/>
        </p:nvPicPr>
        <p:blipFill>
          <a:blip r:embed="rId2"/>
          <a:stretch>
            <a:fillRect/>
          </a:stretch>
        </p:blipFill>
        <p:spPr>
          <a:xfrm>
            <a:off x="-11112" y="3175"/>
            <a:ext cx="9156700" cy="1651000"/>
          </a:xfrm>
          <a:prstGeom prst="rect">
            <a:avLst/>
          </a:prstGeom>
          <a:noFill/>
          <a:ln w="9525">
            <a:noFill/>
          </a:ln>
        </p:spPr>
      </p:pic>
      <p:pic>
        <p:nvPicPr>
          <p:cNvPr id="3075" name="图片 3" descr="图片1"/>
          <p:cNvPicPr>
            <a:picLocks noChangeAspect="1"/>
          </p:cNvPicPr>
          <p:nvPr/>
        </p:nvPicPr>
        <p:blipFill>
          <a:blip r:embed="rId3"/>
          <a:stretch>
            <a:fillRect/>
          </a:stretch>
        </p:blipFill>
        <p:spPr>
          <a:xfrm>
            <a:off x="382588" y="2139950"/>
            <a:ext cx="2055812" cy="2051050"/>
          </a:xfrm>
          <a:prstGeom prst="rect">
            <a:avLst/>
          </a:prstGeom>
          <a:noFill/>
          <a:ln w="9525">
            <a:noFill/>
          </a:ln>
        </p:spPr>
      </p:pic>
      <p:sp>
        <p:nvSpPr>
          <p:cNvPr id="458755" name="Rectangle 1027"/>
          <p:cNvSpPr>
            <a:spLocks noGrp="1" noChangeArrowheads="1"/>
          </p:cNvSpPr>
          <p:nvPr>
            <p:ph type="ctrTitle"/>
          </p:nvPr>
        </p:nvSpPr>
        <p:spPr>
          <a:xfrm>
            <a:off x="2627313" y="2060575"/>
            <a:ext cx="5486400" cy="2209800"/>
          </a:xfrm>
        </p:spPr>
        <p:txBody>
          <a:bodyPr/>
          <a:lstStyle>
            <a:lvl1pPr>
              <a:defRPr u="none"/>
            </a:lvl1pPr>
          </a:lstStyle>
          <a:p>
            <a:pPr fontAlgn="base"/>
            <a:r>
              <a:rPr lang="zh-CN" altLang="en-US" strike="noStrike" noProof="1"/>
              <a:t>单击此处编辑母版标题样式</a:t>
            </a:r>
            <a:endParaRPr lang="zh-CN" altLang="en-US" strike="noStrike" noProof="1"/>
          </a:p>
        </p:txBody>
      </p:sp>
      <p:sp>
        <p:nvSpPr>
          <p:cNvPr id="458756" name="Rectangle 1028"/>
          <p:cNvSpPr>
            <a:spLocks noGrp="1" noChangeArrowheads="1"/>
          </p:cNvSpPr>
          <p:nvPr>
            <p:ph type="subTitle" idx="1"/>
          </p:nvPr>
        </p:nvSpPr>
        <p:spPr>
          <a:xfrm>
            <a:off x="2438400" y="4572000"/>
            <a:ext cx="6324600" cy="1295400"/>
          </a:xfrm>
        </p:spPr>
        <p:txBody>
          <a:bodyPr/>
          <a:lstStyle>
            <a:lvl1pPr marL="0" indent="0">
              <a:buFontTx/>
              <a:buNone/>
              <a:defRPr/>
            </a:lvl1pPr>
          </a:lstStyle>
          <a:p>
            <a:pPr fontAlgn="base"/>
            <a:r>
              <a:rPr lang="zh-CN" altLang="en-US" strike="noStrike" noProof="1"/>
              <a:t>单击此处编辑母版副标题样式</a:t>
            </a:r>
            <a:endParaRPr lang="zh-CN" altLang="en-US" strike="noStrike" noProof="1"/>
          </a:p>
        </p:txBody>
      </p:sp>
      <p:sp>
        <p:nvSpPr>
          <p:cNvPr id="458757" name="Rectangle 1029"/>
          <p:cNvSpPr>
            <a:spLocks noGrp="1" noChangeArrowheads="1"/>
          </p:cNvSpPr>
          <p:nvPr>
            <p:ph type="dt" sz="half" idx="2"/>
          </p:nvPr>
        </p:nvSpPr>
        <p:spPr bwMode="auto">
          <a:xfrm>
            <a:off x="533400" y="6324600"/>
            <a:ext cx="1905000" cy="457200"/>
          </a:xfrm>
          <a:prstGeom prst="rect">
            <a:avLst/>
          </a:prstGeom>
          <a:noFill/>
          <a:ln>
            <a:miter lim="800000"/>
          </a:ln>
        </p:spPr>
        <p:txBody>
          <a:bodyPr vert="horz" wrap="square" lIns="91440" tIns="45720" rIns="91440" bIns="45720" numCol="1" anchor="b" anchorCtr="0" compatLnSpc="1"/>
          <a:lstStyle>
            <a:lvl1pPr>
              <a:defRPr kumimoji="0" sz="1400" b="0" u="none">
                <a:solidFill>
                  <a:schemeClr val="tx1"/>
                </a:solidFill>
                <a:effectLst/>
                <a:ea typeface="+mn-ea"/>
              </a:defRPr>
            </a:lvl1pPr>
          </a:lstStyle>
          <a:p>
            <a:pPr fontAlgn="base"/>
            <a:endParaRPr lang="en-US" altLang="zh-CN" strike="noStrike" noProof="1"/>
          </a:p>
        </p:txBody>
      </p:sp>
      <p:sp>
        <p:nvSpPr>
          <p:cNvPr id="458758" name="Rectangle 1030"/>
          <p:cNvSpPr>
            <a:spLocks noGrp="1" noChangeArrowheads="1"/>
          </p:cNvSpPr>
          <p:nvPr>
            <p:ph type="ftr" sz="quarter" idx="3"/>
          </p:nvPr>
        </p:nvSpPr>
        <p:spPr>
          <a:xfrm>
            <a:off x="3200400" y="63246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b="0">
                <a:solidFill>
                  <a:schemeClr val="tx1"/>
                </a:solidFill>
                <a:effectLst/>
              </a:defRPr>
            </a:lvl1pPr>
          </a:lstStyle>
          <a:p>
            <a:pPr fontAlgn="base"/>
            <a:endParaRPr lang="en-US" altLang="zh-CN" strike="noStrike" noProof="1"/>
          </a:p>
        </p:txBody>
      </p:sp>
      <p:sp>
        <p:nvSpPr>
          <p:cNvPr id="458759" name="Rectangle 1031"/>
          <p:cNvSpPr>
            <a:spLocks noGrp="1" noChangeArrowheads="1"/>
          </p:cNvSpPr>
          <p:nvPr>
            <p:ph type="sldNum" sz="quarter" idx="4"/>
          </p:nvPr>
        </p:nvSpPr>
        <p:spPr bwMode="auto">
          <a:xfrm>
            <a:off x="6858000" y="6324600"/>
            <a:ext cx="1905000" cy="457200"/>
          </a:xfrm>
          <a:prstGeom prst="rect">
            <a:avLst/>
          </a:prstGeom>
          <a:noFill/>
          <a:ln>
            <a:miter lim="800000"/>
          </a:ln>
        </p:spPr>
        <p:txBody>
          <a:bodyPr vert="horz" wrap="square" lIns="91440" tIns="45720" rIns="91440" bIns="45720" numCol="1" anchor="b" anchorCtr="0" compatLnSpc="1"/>
          <a:lstStyle>
            <a:lvl1pPr algn="r">
              <a:defRPr kumimoji="0" sz="1400" b="0" u="none">
                <a:solidFill>
                  <a:schemeClr val="tx1"/>
                </a:solidFill>
                <a:effectLst/>
                <a:ea typeface="+mn-ea"/>
              </a:defRPr>
            </a:lvl1pPr>
          </a:lstStyle>
          <a:p>
            <a:pPr fontAlgn="base"/>
            <a:fld id="{B7F54F55-99DD-4B62-8A00-5656EDA3CB44}" type="slidenum">
              <a:rPr lang="zh-CN" altLang="en-US" strike="noStrike" noProof="1">
                <a:latin typeface="Times New Roman" panose="02020603050405020304" pitchFamily="18" charset="0"/>
                <a:ea typeface="+mn-ea"/>
                <a:cs typeface="+mn-cs"/>
              </a:rPr>
            </a:fld>
            <a:endParaRPr lang="en-US" altLang="zh-CN" strike="noStrike" noProof="1"/>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pPr fontAlgn="base"/>
            <a:r>
              <a:rPr lang="zh-CN" altLang="en-US" strike="noStrike" noProof="1">
                <a:latin typeface="Times New Roman" panose="02020603050405020304" pitchFamily="18" charset="0"/>
                <a:ea typeface="+mn-ea"/>
                <a:cs typeface="+mn-cs"/>
              </a:rPr>
              <a:t>~ </a:t>
            </a:r>
            <a:fld id="{0A7DF0C6-CA5F-4999-9589-9510DF76ECA8}" type="slidenum">
              <a:rPr lang="zh-CN" altLang="en-US" strike="noStrike" noProof="1">
                <a:solidFill>
                  <a:srgbClr val="FF0066"/>
                </a:solidFill>
                <a:latin typeface="Times New Roman" panose="02020603050405020304" pitchFamily="18" charset="0"/>
                <a:ea typeface="+mn-ea"/>
                <a:cs typeface="+mn-cs"/>
              </a:rPr>
            </a:fld>
            <a:r>
              <a:rPr lang="en-US" altLang="zh-CN" strike="noStrike" noProof="1">
                <a:solidFill>
                  <a:srgbClr val="FF0066"/>
                </a:solidFill>
                <a:latin typeface="Times New Roman" panose="02020603050405020304" pitchFamily="18" charset="0"/>
                <a:ea typeface="+mn-ea"/>
                <a:cs typeface="+mn-cs"/>
              </a:rPr>
              <a:t> </a:t>
            </a:r>
            <a:r>
              <a:rPr lang="en-US" altLang="zh-CN" strike="noStrike" noProof="1">
                <a:latin typeface="Times New Roman" panose="02020603050405020304" pitchFamily="18" charset="0"/>
                <a:ea typeface="+mn-ea"/>
                <a:cs typeface="+mn-cs"/>
              </a:rPr>
              <a:t>~</a:t>
            </a:r>
            <a:endParaRPr lang="en-US" altLang="zh-CN" strike="noStrike" noProof="1"/>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页脚占位符 3"/>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pPr fontAlgn="base"/>
            <a:r>
              <a:rPr lang="zh-CN" altLang="en-US" strike="noStrike" noProof="1">
                <a:latin typeface="Times New Roman" panose="02020603050405020304" pitchFamily="18" charset="0"/>
                <a:ea typeface="+mn-ea"/>
                <a:cs typeface="+mn-cs"/>
              </a:rPr>
              <a:t>~ </a:t>
            </a:r>
            <a:fld id="{5F501E39-4E4D-477E-B662-5479F329465D}" type="slidenum">
              <a:rPr lang="zh-CN" altLang="en-US" strike="noStrike" noProof="1">
                <a:solidFill>
                  <a:srgbClr val="FF0066"/>
                </a:solidFill>
                <a:latin typeface="Times New Roman" panose="02020603050405020304" pitchFamily="18" charset="0"/>
                <a:ea typeface="+mn-ea"/>
                <a:cs typeface="+mn-cs"/>
              </a:rPr>
            </a:fld>
            <a:r>
              <a:rPr lang="en-US" altLang="zh-CN" strike="noStrike" noProof="1">
                <a:solidFill>
                  <a:srgbClr val="FF0066"/>
                </a:solidFill>
                <a:latin typeface="Times New Roman" panose="02020603050405020304" pitchFamily="18" charset="0"/>
                <a:ea typeface="+mn-ea"/>
                <a:cs typeface="+mn-cs"/>
              </a:rPr>
              <a:t> </a:t>
            </a:r>
            <a:r>
              <a:rPr lang="en-US" altLang="zh-CN" strike="noStrike" noProof="1">
                <a:latin typeface="Times New Roman" panose="02020603050405020304" pitchFamily="18" charset="0"/>
                <a:ea typeface="+mn-ea"/>
                <a:cs typeface="+mn-cs"/>
              </a:rPr>
              <a:t>~</a:t>
            </a:r>
            <a:endParaRPr lang="en-US" altLang="zh-CN" strike="noStrike" noProof="1"/>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900113" y="1268413"/>
            <a:ext cx="3956050" cy="5113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008563" y="1268413"/>
            <a:ext cx="3956050" cy="5113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页脚占位符 4"/>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pPr fontAlgn="base"/>
            <a:r>
              <a:rPr lang="zh-CN" altLang="en-US" strike="noStrike" noProof="1">
                <a:latin typeface="Times New Roman" panose="02020603050405020304" pitchFamily="18" charset="0"/>
                <a:ea typeface="+mn-ea"/>
                <a:cs typeface="+mn-cs"/>
              </a:rPr>
              <a:t>~ </a:t>
            </a:r>
            <a:fld id="{AA569709-FD62-456B-9C3F-43BE83168748}" type="slidenum">
              <a:rPr lang="zh-CN" altLang="en-US" strike="noStrike" noProof="1">
                <a:solidFill>
                  <a:srgbClr val="FF0066"/>
                </a:solidFill>
                <a:latin typeface="Times New Roman" panose="02020603050405020304" pitchFamily="18" charset="0"/>
                <a:ea typeface="+mn-ea"/>
                <a:cs typeface="+mn-cs"/>
              </a:rPr>
            </a:fld>
            <a:r>
              <a:rPr lang="en-US" altLang="zh-CN" strike="noStrike" noProof="1">
                <a:solidFill>
                  <a:srgbClr val="FF0066"/>
                </a:solidFill>
                <a:latin typeface="Times New Roman" panose="02020603050405020304" pitchFamily="18" charset="0"/>
                <a:ea typeface="+mn-ea"/>
                <a:cs typeface="+mn-cs"/>
              </a:rPr>
              <a:t> </a:t>
            </a:r>
            <a:r>
              <a:rPr lang="en-US" altLang="zh-CN" strike="noStrike" noProof="1">
                <a:latin typeface="Times New Roman" panose="02020603050405020304" pitchFamily="18" charset="0"/>
                <a:ea typeface="+mn-ea"/>
                <a:cs typeface="+mn-cs"/>
              </a:rPr>
              <a:t>~</a:t>
            </a:r>
            <a:endParaRPr lang="en-US" altLang="zh-CN" strike="noStrike" noProof="1"/>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页脚占位符 6"/>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pPr fontAlgn="base"/>
            <a:r>
              <a:rPr lang="zh-CN" altLang="en-US" strike="noStrike" noProof="1">
                <a:latin typeface="Times New Roman" panose="02020603050405020304" pitchFamily="18" charset="0"/>
                <a:ea typeface="+mn-ea"/>
                <a:cs typeface="+mn-cs"/>
              </a:rPr>
              <a:t>~ </a:t>
            </a:r>
            <a:fld id="{B2ED07F9-88A1-4BCB-B6D0-4F7126F8066E}" type="slidenum">
              <a:rPr lang="zh-CN" altLang="en-US" strike="noStrike" noProof="1">
                <a:solidFill>
                  <a:srgbClr val="FF0066"/>
                </a:solidFill>
                <a:latin typeface="Times New Roman" panose="02020603050405020304" pitchFamily="18" charset="0"/>
                <a:ea typeface="+mn-ea"/>
                <a:cs typeface="+mn-cs"/>
              </a:rPr>
            </a:fld>
            <a:r>
              <a:rPr lang="en-US" altLang="zh-CN" strike="noStrike" noProof="1">
                <a:solidFill>
                  <a:srgbClr val="FF0066"/>
                </a:solidFill>
                <a:latin typeface="Times New Roman" panose="02020603050405020304" pitchFamily="18" charset="0"/>
                <a:ea typeface="+mn-ea"/>
                <a:cs typeface="+mn-cs"/>
              </a:rPr>
              <a:t> </a:t>
            </a:r>
            <a:r>
              <a:rPr lang="en-US" altLang="zh-CN" strike="noStrike" noProof="1">
                <a:latin typeface="Times New Roman" panose="02020603050405020304" pitchFamily="18" charset="0"/>
                <a:ea typeface="+mn-ea"/>
                <a:cs typeface="+mn-cs"/>
              </a:rPr>
              <a:t>~</a:t>
            </a:r>
            <a:endParaRPr lang="en-US" altLang="zh-CN" strike="noStrike" noProof="1"/>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页脚占位符 2"/>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pPr fontAlgn="base"/>
            <a:r>
              <a:rPr lang="zh-CN" altLang="en-US" strike="noStrike" noProof="1">
                <a:latin typeface="Times New Roman" panose="02020603050405020304" pitchFamily="18" charset="0"/>
                <a:ea typeface="+mn-ea"/>
                <a:cs typeface="+mn-cs"/>
              </a:rPr>
              <a:t>~ </a:t>
            </a:r>
            <a:fld id="{2A3E6D7A-F7E4-4CF6-AF20-B1B38CD17C1B}" type="slidenum">
              <a:rPr lang="zh-CN" altLang="en-US" strike="noStrike" noProof="1">
                <a:solidFill>
                  <a:srgbClr val="FF0066"/>
                </a:solidFill>
                <a:latin typeface="Times New Roman" panose="02020603050405020304" pitchFamily="18" charset="0"/>
                <a:ea typeface="+mn-ea"/>
                <a:cs typeface="+mn-cs"/>
              </a:rPr>
            </a:fld>
            <a:r>
              <a:rPr lang="en-US" altLang="zh-CN" strike="noStrike" noProof="1">
                <a:solidFill>
                  <a:srgbClr val="FF0066"/>
                </a:solidFill>
                <a:latin typeface="Times New Roman" panose="02020603050405020304" pitchFamily="18" charset="0"/>
                <a:ea typeface="+mn-ea"/>
                <a:cs typeface="+mn-cs"/>
              </a:rPr>
              <a:t> </a:t>
            </a:r>
            <a:r>
              <a:rPr lang="en-US" altLang="zh-CN" strike="noStrike" noProof="1">
                <a:latin typeface="Times New Roman" panose="02020603050405020304" pitchFamily="18" charset="0"/>
                <a:ea typeface="+mn-ea"/>
                <a:cs typeface="+mn-cs"/>
              </a:rPr>
              <a:t>~</a:t>
            </a:r>
            <a:endParaRPr lang="en-US" altLang="zh-CN" strike="noStrike" noProof="1"/>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页脚占位符 4"/>
          <p:cNvSpPr>
            <a:spLocks noGrp="1"/>
          </p:cNvSpPr>
          <p:nvPr>
            <p:ph type="ftr" sz="quarter" idx="10"/>
          </p:nvPr>
        </p:nvSpPr>
        <p:spPr>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a:lvl1pPr>
          </a:lstStyle>
          <a:p>
            <a:pPr fontAlgn="base"/>
            <a:r>
              <a:rPr lang="zh-CN" altLang="en-US" strike="noStrike" noProof="1">
                <a:latin typeface="Times New Roman" panose="02020603050405020304" pitchFamily="18" charset="0"/>
                <a:ea typeface="+mn-ea"/>
                <a:cs typeface="+mn-cs"/>
              </a:rPr>
              <a:t>~ </a:t>
            </a:r>
            <a:fld id="{13F392BE-027A-40B3-A693-3ECA5662991F}" type="slidenum">
              <a:rPr lang="zh-CN" altLang="en-US" strike="noStrike" noProof="1">
                <a:solidFill>
                  <a:srgbClr val="FF0066"/>
                </a:solidFill>
                <a:latin typeface="Times New Roman" panose="02020603050405020304" pitchFamily="18" charset="0"/>
                <a:ea typeface="+mn-ea"/>
                <a:cs typeface="+mn-cs"/>
              </a:rPr>
            </a:fld>
            <a:r>
              <a:rPr lang="en-US" altLang="zh-CN" strike="noStrike" noProof="1">
                <a:solidFill>
                  <a:srgbClr val="FF0066"/>
                </a:solidFill>
                <a:latin typeface="Times New Roman" panose="02020603050405020304" pitchFamily="18" charset="0"/>
                <a:ea typeface="+mn-ea"/>
                <a:cs typeface="+mn-cs"/>
              </a:rPr>
              <a:t> </a:t>
            </a:r>
            <a:r>
              <a:rPr lang="en-US" altLang="zh-CN" strike="noStrike" noProof="1">
                <a:latin typeface="Times New Roman" panose="02020603050405020304" pitchFamily="18" charset="0"/>
                <a:ea typeface="+mn-ea"/>
                <a:cs typeface="+mn-cs"/>
              </a:rPr>
              <a:t>~</a:t>
            </a:r>
            <a:endParaRPr lang="en-US" altLang="zh-CN" strike="noStrike" noProof="1"/>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5" Type="http://schemas.openxmlformats.org/officeDocument/2006/relationships/theme" Target="../theme/theme2.xml"/><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813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554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890"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tileRect/>
        </a:gradFill>
        <a:effectLst/>
      </p:bgPr>
    </p:bg>
    <p:spTree>
      <p:nvGrpSpPr>
        <p:cNvPr id="1" name=""/>
        <p:cNvGrpSpPr/>
        <p:nvPr/>
      </p:nvGrpSpPr>
      <p:grpSpPr/>
      <p:sp>
        <p:nvSpPr>
          <p:cNvPr id="457730" name="Rectangle 2"/>
          <p:cNvSpPr>
            <a:spLocks noGrp="1" noChangeArrowheads="1"/>
          </p:cNvSpPr>
          <p:nvPr>
            <p:ph type="title"/>
          </p:nvPr>
        </p:nvSpPr>
        <p:spPr bwMode="auto">
          <a:xfrm>
            <a:off x="971550" y="620713"/>
            <a:ext cx="7993063" cy="431800"/>
          </a:xfrm>
          <a:prstGeom prst="rect">
            <a:avLst/>
          </a:prstGeom>
          <a:noFill/>
          <a:ln w="9525">
            <a:noFill/>
            <a:miter lim="800000"/>
          </a:ln>
          <a:effectLst/>
        </p:spPr>
        <p:txBody>
          <a:bodyPr vert="horz" wrap="square" lIns="91440" tIns="45720" rIns="91440" bIns="45720" numCol="1" anchor="ctr" anchorCtr="0" compatLnSpc="1"/>
          <a:lstStyle/>
          <a:p>
            <a:pPr lvl="0" fontAlgn="base"/>
            <a:r>
              <a:rPr lang="zh-CN" altLang="en-US" strike="noStrike" noProof="1" smtClean="0"/>
              <a:t>单击此处编辑母版标题样式</a:t>
            </a:r>
            <a:endParaRPr lang="zh-CN" altLang="en-US" strike="noStrike" noProof="1" smtClean="0"/>
          </a:p>
        </p:txBody>
      </p:sp>
      <p:sp>
        <p:nvSpPr>
          <p:cNvPr id="457731" name="Rectangle 3"/>
          <p:cNvSpPr>
            <a:spLocks noGrp="1" noChangeArrowheads="1"/>
          </p:cNvSpPr>
          <p:nvPr>
            <p:ph type="body" idx="1"/>
          </p:nvPr>
        </p:nvSpPr>
        <p:spPr bwMode="auto">
          <a:xfrm>
            <a:off x="900113" y="1268413"/>
            <a:ext cx="8064500" cy="5113338"/>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smtClean="0"/>
          </a:p>
        </p:txBody>
      </p:sp>
      <p:sp>
        <p:nvSpPr>
          <p:cNvPr id="457733" name="Rectangle 5"/>
          <p:cNvSpPr>
            <a:spLocks noGrp="1" noChangeArrowheads="1"/>
          </p:cNvSpPr>
          <p:nvPr>
            <p:ph type="ftr" sz="quarter" idx="3"/>
          </p:nvPr>
        </p:nvSpPr>
        <p:spPr bwMode="auto">
          <a:xfrm>
            <a:off x="8101013" y="147638"/>
            <a:ext cx="863600" cy="328613"/>
          </a:xfrm>
          <a:prstGeom prst="rect">
            <a:avLst/>
          </a:prstGeom>
          <a:noFill/>
          <a:ln w="9525">
            <a:noFill/>
            <a:miter lim="800000"/>
          </a:ln>
          <a:effectLst/>
        </p:spPr>
        <p:txBody>
          <a:bodyPr vert="horz" wrap="square" lIns="91440" tIns="45720" rIns="91440" bIns="45720" numCol="1" anchor="b" anchorCtr="0" compatLnSpc="1"/>
          <a:lstStyle>
            <a:lvl1pPr>
              <a:defRPr kumimoji="0" sz="1600" u="none">
                <a:effectLst>
                  <a:outerShdw blurRad="38100" dist="38100" dir="2700000" algn="tl">
                    <a:srgbClr val="C0C0C0"/>
                  </a:outerShdw>
                </a:effectLst>
                <a:ea typeface="+mn-ea"/>
              </a:defRPr>
            </a:lvl1pPr>
          </a:lstStyle>
          <a:p>
            <a:pPr fontAlgn="base"/>
            <a:r>
              <a:rPr lang="zh-CN" altLang="en-US" strike="noStrike" noProof="1">
                <a:latin typeface="Times New Roman" panose="02020603050405020304" pitchFamily="18" charset="0"/>
                <a:ea typeface="+mn-ea"/>
                <a:cs typeface="+mn-cs"/>
              </a:rPr>
              <a:t>~ </a:t>
            </a:r>
            <a:r>
              <a:rPr lang="en-US" altLang="zh-CN" strike="noStrike" noProof="1">
                <a:solidFill>
                  <a:srgbClr val="FF0066"/>
                </a:solidFill>
                <a:latin typeface="Times New Roman" panose="02020603050405020304" pitchFamily="18" charset="0"/>
                <a:ea typeface="+mn-ea"/>
                <a:cs typeface="+mn-cs"/>
              </a:rPr>
              <a:t>0 </a:t>
            </a:r>
            <a:r>
              <a:rPr lang="en-US" altLang="zh-CN" strike="noStrike" noProof="1">
                <a:latin typeface="Times New Roman" panose="02020603050405020304" pitchFamily="18" charset="0"/>
                <a:ea typeface="+mn-ea"/>
                <a:cs typeface="+mn-cs"/>
              </a:rPr>
              <a:t>~</a:t>
            </a:r>
            <a:endParaRPr lang="en-US" altLang="zh-CN" strike="noStrike" noProof="1"/>
          </a:p>
        </p:txBody>
      </p:sp>
      <p:sp>
        <p:nvSpPr>
          <p:cNvPr id="457741" name="Rectangle 13"/>
          <p:cNvSpPr>
            <a:spLocks noChangeArrowheads="1"/>
          </p:cNvSpPr>
          <p:nvPr/>
        </p:nvSpPr>
        <p:spPr bwMode="auto">
          <a:xfrm>
            <a:off x="755650" y="476250"/>
            <a:ext cx="8208963" cy="36513"/>
          </a:xfrm>
          <a:prstGeom prst="rect">
            <a:avLst/>
          </a:prstGeom>
          <a:gradFill rotWithShape="1">
            <a:gsLst>
              <a:gs pos="0">
                <a:srgbClr val="3399FF"/>
              </a:gs>
              <a:gs pos="100000">
                <a:srgbClr val="3399FF">
                  <a:gamma/>
                  <a:shade val="46275"/>
                  <a:invGamma/>
                </a:srgbClr>
              </a:gs>
            </a:gsLst>
            <a:lin ang="5400000" scaled="1"/>
          </a:gradFill>
          <a:ln w="9525">
            <a:noFill/>
            <a:miter lim="800000"/>
          </a:ln>
          <a:effectLst/>
        </p:spPr>
        <p:txBody>
          <a:bodyPr wrap="none" anchor="ctr"/>
          <a:lstStyle/>
          <a:p>
            <a:pPr fontAlgn="base"/>
            <a:endParaRPr lang="zh-CN" altLang="en-US" strike="noStrike" noProof="1"/>
          </a:p>
        </p:txBody>
      </p:sp>
      <p:sp>
        <p:nvSpPr>
          <p:cNvPr id="1030" name="Text Box 14"/>
          <p:cNvSpPr txBox="1"/>
          <p:nvPr/>
        </p:nvSpPr>
        <p:spPr>
          <a:xfrm>
            <a:off x="971550" y="120333"/>
            <a:ext cx="7380288" cy="398780"/>
          </a:xfrm>
          <a:prstGeom prst="rect">
            <a:avLst/>
          </a:prstGeom>
          <a:noFill/>
          <a:ln w="9525">
            <a:noFill/>
          </a:ln>
        </p:spPr>
        <p:txBody>
          <a:bodyPr anchor="b">
            <a:spAutoFit/>
          </a:bodyPr>
          <a:p>
            <a:pPr lvl="0">
              <a:spcBef>
                <a:spcPct val="50000"/>
              </a:spcBef>
            </a:pPr>
            <a:r>
              <a:rPr lang="zh-CN" altLang="en-US" sz="2000">
                <a:latin typeface="Times New Roman" panose="02020603050405020304" pitchFamily="18" charset="0"/>
              </a:rPr>
              <a:t>化工安全与环保</a:t>
            </a:r>
            <a:endParaRPr lang="zh-CN" altLang="en-US" sz="2000">
              <a:latin typeface="Times New Roman" panose="02020603050405020304" pitchFamily="18" charset="0"/>
            </a:endParaRPr>
          </a:p>
        </p:txBody>
      </p:sp>
      <p:sp>
        <p:nvSpPr>
          <p:cNvPr id="457744" name="Rectangle 16"/>
          <p:cNvSpPr>
            <a:spLocks noChangeArrowheads="1"/>
          </p:cNvSpPr>
          <p:nvPr/>
        </p:nvSpPr>
        <p:spPr bwMode="auto">
          <a:xfrm flipH="1" flipV="1">
            <a:off x="539750" y="981075"/>
            <a:ext cx="36513" cy="5688013"/>
          </a:xfrm>
          <a:prstGeom prst="rect">
            <a:avLst/>
          </a:prstGeom>
          <a:gradFill rotWithShape="1">
            <a:gsLst>
              <a:gs pos="0">
                <a:srgbClr val="3399FF">
                  <a:gamma/>
                  <a:shade val="46275"/>
                  <a:invGamma/>
                </a:srgbClr>
              </a:gs>
              <a:gs pos="100000">
                <a:srgbClr val="3399FF"/>
              </a:gs>
            </a:gsLst>
            <a:lin ang="0" scaled="1"/>
          </a:gradFill>
          <a:ln w="9525">
            <a:noFill/>
            <a:miter lim="800000"/>
          </a:ln>
          <a:effectLst/>
        </p:spPr>
        <p:txBody>
          <a:bodyPr wrap="none" anchor="ctr"/>
          <a:lstStyle/>
          <a:p>
            <a:pPr fontAlgn="base"/>
            <a:endParaRPr lang="zh-CN" altLang="en-US" strike="noStrike" noProof="1"/>
          </a:p>
        </p:txBody>
      </p:sp>
      <p:sp>
        <p:nvSpPr>
          <p:cNvPr id="457745" name="Rectangle 17"/>
          <p:cNvSpPr>
            <a:spLocks noChangeArrowheads="1"/>
          </p:cNvSpPr>
          <p:nvPr/>
        </p:nvSpPr>
        <p:spPr bwMode="auto">
          <a:xfrm>
            <a:off x="179388" y="1196975"/>
            <a:ext cx="288925" cy="4608513"/>
          </a:xfrm>
          <a:prstGeom prst="rect">
            <a:avLst/>
          </a:prstGeom>
          <a:noFill/>
          <a:ln w="9525">
            <a:noFill/>
            <a:miter lim="800000"/>
          </a:ln>
          <a:effectLst/>
        </p:spPr>
        <p:txBody>
          <a:bodyPr vert="eaVert" anchor="ctr"/>
          <a:lstStyle/>
          <a:p>
            <a:pPr fontAlgn="base"/>
            <a:endParaRPr lang="zh-CN" altLang="en-US" sz="2800" strike="noStrike" noProof="1">
              <a:solidFill>
                <a:srgbClr val="0000FF"/>
              </a:solidFill>
              <a:effectLst>
                <a:outerShdw blurRad="38100" dist="38100" dir="2700000" algn="tl">
                  <a:srgbClr val="C0C0C0"/>
                </a:outerShdw>
              </a:effectLst>
            </a:endParaRPr>
          </a:p>
        </p:txBody>
      </p:sp>
      <p:pic>
        <p:nvPicPr>
          <p:cNvPr id="1033" name="图片 1" descr="图片1"/>
          <p:cNvPicPr>
            <a:picLocks noChangeAspect="1"/>
          </p:cNvPicPr>
          <p:nvPr/>
        </p:nvPicPr>
        <p:blipFill>
          <a:blip r:embed="rId12"/>
          <a:stretch>
            <a:fillRect/>
          </a:stretch>
        </p:blipFill>
        <p:spPr>
          <a:xfrm>
            <a:off x="73025" y="15875"/>
            <a:ext cx="974725" cy="971550"/>
          </a:xfrm>
          <a:prstGeom prst="rect">
            <a:avLst/>
          </a:prstGeom>
          <a:noFill/>
          <a:ln w="9525">
            <a:noFill/>
          </a:ln>
        </p:spPr>
      </p:pic>
      <p:sp>
        <p:nvSpPr>
          <p:cNvPr id="3" name="文本框 2"/>
          <p:cNvSpPr txBox="1"/>
          <p:nvPr/>
        </p:nvSpPr>
        <p:spPr>
          <a:xfrm>
            <a:off x="6820535" y="6381750"/>
            <a:ext cx="1866900" cy="368300"/>
          </a:xfrm>
          <a:prstGeom prst="rect">
            <a:avLst/>
          </a:prstGeom>
          <a:pattFill prst="pct5">
            <a:fgClr>
              <a:schemeClr val="accent1"/>
            </a:fgClr>
            <a:bgClr>
              <a:schemeClr val="bg1"/>
            </a:bgClr>
          </a:pattFill>
          <a:effectLst>
            <a:innerShdw blurRad="63500" dist="50800">
              <a:prstClr val="black">
                <a:alpha val="50000"/>
              </a:prstClr>
            </a:innerShdw>
          </a:effectLst>
        </p:spPr>
        <p:txBody>
          <a:bodyPr wrap="square" rtlCol="0">
            <a:spAutoFit/>
          </a:bodyPr>
          <a:p>
            <a:pPr fontAlgn="base"/>
            <a:r>
              <a:rPr lang="zh-CN" altLang="en-US" u="none" strike="noStrike" noProof="1">
                <a:solidFill>
                  <a:srgbClr val="00B050"/>
                </a:solidFill>
                <a:latin typeface="隶书" panose="02010509060101010101" charset="-122"/>
                <a:ea typeface="隶书" panose="02010509060101010101" charset="-122"/>
                <a:cs typeface="+mn-cs"/>
              </a:rPr>
              <a:t>化学与化工学院</a:t>
            </a:r>
            <a:endParaRPr lang="zh-CN" altLang="en-US" u="none" strike="noStrike" noProof="1">
              <a:solidFill>
                <a:srgbClr val="00B050"/>
              </a:solidFill>
              <a:latin typeface="隶书" panose="02010509060101010101" charset="-122"/>
              <a:ea typeface="隶书" panose="02010509060101010101" charset="-122"/>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lvl1pPr algn="l" rtl="0" fontAlgn="base">
        <a:spcBef>
          <a:spcPct val="0"/>
        </a:spcBef>
        <a:spcAft>
          <a:spcPct val="0"/>
        </a:spcAft>
        <a:defRPr kumimoji="1" sz="2800" b="1" u="sng">
          <a:solidFill>
            <a:srgbClr val="0000FF"/>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kumimoji="1" sz="2800" b="1" u="sng">
          <a:solidFill>
            <a:srgbClr val="0000FF"/>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2pPr>
      <a:lvl3pPr algn="l" rtl="0" fontAlgn="base">
        <a:spcBef>
          <a:spcPct val="0"/>
        </a:spcBef>
        <a:spcAft>
          <a:spcPct val="0"/>
        </a:spcAft>
        <a:defRPr kumimoji="1" sz="2800" b="1" u="sng">
          <a:solidFill>
            <a:srgbClr val="0000FF"/>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3pPr>
      <a:lvl4pPr algn="l" rtl="0" fontAlgn="base">
        <a:spcBef>
          <a:spcPct val="0"/>
        </a:spcBef>
        <a:spcAft>
          <a:spcPct val="0"/>
        </a:spcAft>
        <a:defRPr kumimoji="1" sz="2800" b="1" u="sng">
          <a:solidFill>
            <a:srgbClr val="0000FF"/>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4pPr>
      <a:lvl5pPr algn="l" rtl="0" fontAlgn="base">
        <a:spcBef>
          <a:spcPct val="0"/>
        </a:spcBef>
        <a:spcAft>
          <a:spcPct val="0"/>
        </a:spcAft>
        <a:defRPr kumimoji="1" sz="2800" b="1" u="sng">
          <a:solidFill>
            <a:srgbClr val="0000FF"/>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5pPr>
      <a:lvl6pPr marL="457200" algn="l" rtl="0" fontAlgn="base">
        <a:spcBef>
          <a:spcPct val="0"/>
        </a:spcBef>
        <a:spcAft>
          <a:spcPct val="0"/>
        </a:spcAft>
        <a:defRPr kumimoji="1" sz="2800" b="1" u="sng">
          <a:solidFill>
            <a:srgbClr val="0000FF"/>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6pPr>
      <a:lvl7pPr marL="914400" algn="l" rtl="0" fontAlgn="base">
        <a:spcBef>
          <a:spcPct val="0"/>
        </a:spcBef>
        <a:spcAft>
          <a:spcPct val="0"/>
        </a:spcAft>
        <a:defRPr kumimoji="1" sz="2800" b="1" u="sng">
          <a:solidFill>
            <a:srgbClr val="0000FF"/>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7pPr>
      <a:lvl8pPr marL="1371600" algn="l" rtl="0" fontAlgn="base">
        <a:spcBef>
          <a:spcPct val="0"/>
        </a:spcBef>
        <a:spcAft>
          <a:spcPct val="0"/>
        </a:spcAft>
        <a:defRPr kumimoji="1" sz="2800" b="1" u="sng">
          <a:solidFill>
            <a:srgbClr val="0000FF"/>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8pPr>
      <a:lvl9pPr marL="1828800" algn="l" rtl="0" fontAlgn="base">
        <a:spcBef>
          <a:spcPct val="0"/>
        </a:spcBef>
        <a:spcAft>
          <a:spcPct val="0"/>
        </a:spcAft>
        <a:defRPr kumimoji="1" sz="2800" b="1" u="sng">
          <a:solidFill>
            <a:srgbClr val="0000FF"/>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9pPr>
    </p:titleStyle>
    <p:bodyStyle>
      <a:lvl1pPr marL="342900" indent="-342900" algn="l" rtl="0" fontAlgn="base">
        <a:spcBef>
          <a:spcPct val="20000"/>
        </a:spcBef>
        <a:spcAft>
          <a:spcPct val="0"/>
        </a:spcAft>
        <a:buBlip>
          <a:blip r:embed="rId13"/>
        </a:buBlip>
        <a:defRPr kumimoji="1" sz="2400">
          <a:solidFill>
            <a:schemeClr val="tx1"/>
          </a:solidFill>
          <a:latin typeface="+mn-lt"/>
          <a:ea typeface="+mn-ea"/>
          <a:cs typeface="+mn-cs"/>
        </a:defRPr>
      </a:lvl1pPr>
      <a:lvl2pPr marL="742950" indent="-285750" algn="l" rtl="0" fontAlgn="base">
        <a:spcBef>
          <a:spcPct val="20000"/>
        </a:spcBef>
        <a:spcAft>
          <a:spcPct val="0"/>
        </a:spcAft>
        <a:buSzPct val="75000"/>
        <a:buBlip>
          <a:blip r:embed="rId14"/>
        </a:buBlip>
        <a:defRPr kumimoji="1" sz="2000">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har char="•"/>
        <a:defRPr kumimoji="1">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har char="–"/>
        <a:defRPr kumimoji="1" sz="1600">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lr>
          <a:schemeClr val="tx2"/>
        </a:buClr>
        <a:buChar char="–"/>
        <a:defRPr kumimoji="1" sz="14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tx2"/>
        </a:buClr>
        <a:buChar char="–"/>
        <a:defRPr kumimoji="1" sz="14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tx2"/>
        </a:buClr>
        <a:buChar char="–"/>
        <a:defRPr kumimoji="1" sz="14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tx2"/>
        </a:buClr>
        <a:buChar char="–"/>
        <a:defRPr kumimoji="1" sz="14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tx2"/>
        </a:buClr>
        <a:buChar char="–"/>
        <a:defRPr kumimoji="1" sz="14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em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em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em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e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e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ctrTitle"/>
          </p:nvPr>
        </p:nvSpPr>
        <p:spPr>
          <a:xfrm>
            <a:off x="2289175" y="1927860"/>
            <a:ext cx="5891213" cy="2303463"/>
          </a:xfrm>
        </p:spPr>
        <p:txBody>
          <a:bodyPr/>
          <a:lstStyle/>
          <a:p>
            <a:pPr algn="ctr"/>
            <a:r>
              <a:rPr lang="zh-CN" altLang="en-US" sz="5400"/>
              <a:t>化 工</a:t>
            </a:r>
            <a:br>
              <a:rPr lang="zh-CN" altLang="en-US" sz="5400"/>
            </a:br>
            <a:r>
              <a:rPr lang="zh-CN" altLang="en-US" sz="5400"/>
              <a:t>安全与环保</a:t>
            </a:r>
            <a:endParaRPr lang="zh-CN" altLang="en-US" sz="5400"/>
          </a:p>
        </p:txBody>
      </p:sp>
      <p:sp>
        <p:nvSpPr>
          <p:cNvPr id="346115" name="Rectangle 3" descr="蓝色砂纸"/>
          <p:cNvSpPr>
            <a:spLocks noGrp="1" noChangeArrowheads="1"/>
          </p:cNvSpPr>
          <p:nvPr>
            <p:ph type="subTitle" idx="1"/>
          </p:nvPr>
        </p:nvSpPr>
        <p:spPr>
          <a:xfrm>
            <a:off x="0" y="4467860"/>
            <a:ext cx="9144000" cy="2383790"/>
          </a:xfrm>
          <a:blipFill dpi="0" rotWithShape="0">
            <a:blip r:embed="rId1" cstate="print"/>
            <a:srcRect/>
            <a:tile tx="0" ty="0" sx="100000" sy="100000" flip="none" algn="tl"/>
          </a:blipFill>
        </p:spPr>
        <p:txBody>
          <a:bodyPr/>
          <a:lstStyle/>
          <a:p>
            <a:pPr algn="ctr" eaLnBrk="1" latinLnBrk="0" hangingPunct="1">
              <a:lnSpc>
                <a:spcPct val="50000"/>
              </a:lnSpc>
              <a:spcBef>
                <a:spcPts val="0"/>
              </a:spcBef>
              <a:spcAft>
                <a:spcPts val="0"/>
              </a:spcAft>
            </a:pPr>
            <a:endParaRPr lang="zh-CN" altLang="zh-CN" sz="3600" b="1">
              <a:solidFill>
                <a:schemeClr val="tx1"/>
              </a:solidFill>
              <a:latin typeface="华文行楷" panose="02010800040101010101" pitchFamily="2" charset="-122"/>
              <a:ea typeface="华文行楷" panose="02010800040101010101" pitchFamily="2" charset="-122"/>
            </a:endParaRPr>
          </a:p>
          <a:p>
            <a:pPr algn="ctr">
              <a:lnSpc>
                <a:spcPct val="90000"/>
              </a:lnSpc>
              <a:spcBef>
                <a:spcPts val="25"/>
              </a:spcBef>
              <a:spcAft>
                <a:spcPts val="0"/>
              </a:spcAft>
            </a:pPr>
            <a:r>
              <a:rPr lang="zh-CN" altLang="zh-CN" sz="3600" b="1">
                <a:solidFill>
                  <a:schemeClr val="tx1"/>
                </a:solidFill>
                <a:latin typeface="华文楷体" panose="02010600040101010101" charset="-122"/>
                <a:ea typeface="华文楷体" panose="02010600040101010101" charset="-122"/>
              </a:rPr>
              <a:t>刘志宝</a:t>
            </a:r>
            <a:endParaRPr lang="zh-CN" altLang="zh-CN" sz="3600" b="1">
              <a:solidFill>
                <a:schemeClr val="tx1"/>
              </a:solidFill>
              <a:latin typeface="华文行楷" panose="02010800040101010101" pitchFamily="2" charset="-122"/>
              <a:ea typeface="华文行楷" panose="02010800040101010101" pitchFamily="2" charset="-122"/>
            </a:endParaRPr>
          </a:p>
          <a:p>
            <a:pPr algn="ctr">
              <a:lnSpc>
                <a:spcPct val="90000"/>
              </a:lnSpc>
            </a:pPr>
            <a:r>
              <a:rPr lang="en-US" altLang="zh-CN" sz="3200" b="1">
                <a:solidFill>
                  <a:schemeClr val="tx1"/>
                </a:solidFill>
                <a:latin typeface="+mj-lt"/>
                <a:ea typeface="华文行楷" panose="02010800040101010101" pitchFamily="2" charset="-122"/>
                <a:cs typeface="+mj-lt"/>
              </a:rPr>
              <a:t> </a:t>
            </a:r>
            <a:r>
              <a:rPr lang="zh-CN" altLang="zh-CN" sz="3200" b="1">
                <a:solidFill>
                  <a:schemeClr val="tx1"/>
                </a:solidFill>
                <a:latin typeface="+mj-lt"/>
                <a:ea typeface="华文行楷" panose="02010800040101010101" pitchFamily="2" charset="-122"/>
                <a:cs typeface="+mj-lt"/>
              </a:rPr>
              <a:t>15853177979</a:t>
            </a:r>
            <a:endParaRPr lang="zh-CN" altLang="zh-CN" sz="3600" b="1">
              <a:solidFill>
                <a:schemeClr val="tx1"/>
              </a:solidFill>
              <a:latin typeface="+mj-lt"/>
              <a:ea typeface="华文行楷" panose="02010800040101010101" pitchFamily="2" charset="-122"/>
              <a:cs typeface="+mj-lt"/>
            </a:endParaRPr>
          </a:p>
          <a:p>
            <a:pPr algn="ctr">
              <a:lnSpc>
                <a:spcPct val="90000"/>
              </a:lnSpc>
            </a:pPr>
            <a:endParaRPr lang="en-US" altLang="zh-CN" sz="3600" b="1">
              <a:solidFill>
                <a:schemeClr val="tx1"/>
              </a:solidFill>
              <a:latin typeface="+mj-lt"/>
              <a:ea typeface="华文行楷" panose="02010800040101010101" pitchFamily="2" charset="-122"/>
              <a:cs typeface="+mj-lt"/>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1835" y="553085"/>
            <a:ext cx="8253095" cy="5919470"/>
          </a:xfrm>
        </p:spPr>
        <p:txBody>
          <a:bodyPr/>
          <a:p>
            <a:pPr marL="0" indent="0" eaLnBrk="1" latinLnBrk="0" hangingPunct="1">
              <a:lnSpc>
                <a:spcPts val="3300"/>
              </a:lnSpc>
              <a:spcBef>
                <a:spcPts val="0"/>
              </a:spcBef>
              <a:buNone/>
            </a:pPr>
            <a:r>
              <a:rPr lang="en-US" altLang="zh-CN"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    </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3.远传测量温度仪表</a:t>
            </a:r>
            <a:endPar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⑴要求以4mA～20mA DC带HART协议、FF-H1、Profibus-PA等标准信号传输时，应选用测温元件配现场温度变送器。测温元件应选用热电偶(TC)或热电阻(RTD)。</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⑵除了三取二配置的测温元件外，用于安全联锁用途的测温元件应与其他用途的测温元件分开设置并应安装在不同的温度计套管中；用于安全联锁或关键控制的单检测点测温元件宜采用双支，且温度变送器宜选用双通道型或冗余配置。</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⑶</a:t>
            </a:r>
            <a:r>
              <a:rPr lang="zh-CN" altLang="en-US">
                <a:solidFill>
                  <a:srgbClr val="FF0000"/>
                </a:solidFill>
                <a:latin typeface="华文楷体" panose="02010600040101010101" charset="-122"/>
                <a:ea typeface="华文楷体" panose="02010600040101010101" charset="-122"/>
                <a:cs typeface="华文楷体" panose="02010600040101010101" charset="-122"/>
                <a:sym typeface="+mn-ea"/>
              </a:rPr>
              <a:t>多路温度变送器</a:t>
            </a:r>
            <a:r>
              <a:rPr lang="zh-CN" altLang="en-US">
                <a:latin typeface="华文楷体" panose="02010600040101010101" charset="-122"/>
                <a:ea typeface="华文楷体" panose="02010600040101010101" charset="-122"/>
                <a:cs typeface="华文楷体" panose="02010600040101010101" charset="-122"/>
                <a:sym typeface="+mn-ea"/>
              </a:rPr>
              <a:t>宜用于温度指示和报警、温度计算和温度控制，但不得用于安全联锁。</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⑷</a:t>
            </a:r>
            <a:r>
              <a:rPr lang="zh-CN" altLang="en-US">
                <a:solidFill>
                  <a:srgbClr val="FF0000"/>
                </a:solidFill>
                <a:latin typeface="华文楷体" panose="02010600040101010101" charset="-122"/>
                <a:ea typeface="华文楷体" panose="02010600040101010101" charset="-122"/>
                <a:cs typeface="华文楷体" panose="02010600040101010101" charset="-122"/>
                <a:sym typeface="+mn-ea"/>
              </a:rPr>
              <a:t>多路温度转换器</a:t>
            </a:r>
            <a:r>
              <a:rPr lang="zh-CN" altLang="en-US">
                <a:latin typeface="华文楷体" panose="02010600040101010101" charset="-122"/>
                <a:ea typeface="华文楷体" panose="02010600040101010101" charset="-122"/>
                <a:cs typeface="华文楷体" panose="02010600040101010101" charset="-122"/>
                <a:sym typeface="+mn-ea"/>
              </a:rPr>
              <a:t>可用于温度指示和报警，但不得用于温度计算、温度控制和安全联锁。</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⑸温度测量精确度要求较高、反应速度较快、无振动场合，宜选用</a:t>
            </a:r>
            <a:r>
              <a:rPr lang="zh-CN" altLang="en-US">
                <a:solidFill>
                  <a:srgbClr val="FF0000"/>
                </a:solidFill>
                <a:latin typeface="华文楷体" panose="02010600040101010101" charset="-122"/>
                <a:ea typeface="华文楷体" panose="02010600040101010101" charset="-122"/>
                <a:cs typeface="华文楷体" panose="02010600040101010101" charset="-122"/>
                <a:sym typeface="+mn-ea"/>
              </a:rPr>
              <a:t>热电阻(RTD)</a:t>
            </a:r>
            <a:r>
              <a:rPr lang="zh-CN" altLang="en-US">
                <a:latin typeface="华文楷体" panose="02010600040101010101" charset="-122"/>
                <a:ea typeface="华文楷体" panose="02010600040101010101" charset="-122"/>
                <a:cs typeface="华文楷体" panose="02010600040101010101" charset="-122"/>
                <a:sym typeface="+mn-ea"/>
              </a:rPr>
              <a:t>。</a:t>
            </a:r>
            <a:endParaRPr lang="zh-CN" altLang="en-US">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0720" y="624840"/>
            <a:ext cx="8284210" cy="575754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⑹温度测量范围大、有振动场合，宜选用</a:t>
            </a:r>
            <a:r>
              <a:rPr lang="zh-CN" altLang="en-US">
                <a:solidFill>
                  <a:srgbClr val="FF0000"/>
                </a:solidFill>
                <a:latin typeface="华文楷体" panose="02010600040101010101" charset="-122"/>
                <a:ea typeface="华文楷体" panose="02010600040101010101" charset="-122"/>
                <a:cs typeface="华文楷体" panose="02010600040101010101" charset="-122"/>
                <a:sym typeface="+mn-ea"/>
              </a:rPr>
              <a:t>热电偶</a:t>
            </a:r>
            <a:r>
              <a:rPr lang="zh-CN" altLang="en-US">
                <a:latin typeface="华文楷体" panose="02010600040101010101" charset="-122"/>
                <a:ea typeface="华文楷体" panose="02010600040101010101" charset="-122"/>
                <a:cs typeface="华文楷体" panose="02010600040101010101" charset="-122"/>
                <a:sym typeface="+mn-ea"/>
              </a:rPr>
              <a:t>。热电偶可选用K、N、E、J、T、S、R、B分度号，且应符合IEC 60584-1及IEC 60584-2标准。 </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⑺</a:t>
            </a:r>
            <a:r>
              <a:rPr lang="zh-CN" altLang="en-US">
                <a:highlight>
                  <a:srgbClr val="FFFF00"/>
                </a:highlight>
                <a:latin typeface="华文楷体" panose="02010600040101010101" charset="-122"/>
                <a:ea typeface="华文楷体" panose="02010600040101010101" charset="-122"/>
                <a:cs typeface="华文楷体" panose="02010600040101010101" charset="-122"/>
                <a:sym typeface="+mn-ea"/>
              </a:rPr>
              <a:t>测温元件</a:t>
            </a:r>
            <a:r>
              <a:rPr lang="zh-CN" altLang="en-US">
                <a:latin typeface="华文楷体" panose="02010600040101010101" charset="-122"/>
                <a:ea typeface="华文楷体" panose="02010600040101010101" charset="-122"/>
                <a:cs typeface="华文楷体" panose="02010600040101010101" charset="-122"/>
                <a:sym typeface="+mn-ea"/>
              </a:rPr>
              <a:t>的选型，应符合下列规定：</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a)除非工艺对温度测量有特殊要求，测温元件应选用铠装型，热电偶宜选用非接地型；</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b)除非工艺管道、设备已配温度计套管，否则测温元件应配温度计套管；</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c)测量管道或设备的外壁温度，应选用表面热电偶或表面热电阻；</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d)当需要测量设备内的多点温度时，应选用多点测温元件；</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e)用于安全联锁回路或关键控制回路的测温元件宜选用双支热电阻或双支热电偶；</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a:buNone/>
            </a:pPr>
            <a:endParaRPr lang="zh-CN" altLang="en-US">
              <a:latin typeface="华文楷体" panose="02010600040101010101" charset="-122"/>
              <a:ea typeface="华文楷体" panose="0201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48665" y="565785"/>
            <a:ext cx="8216265" cy="581660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f)用于测量加热炉、裂解炉、焚烧炉等炉膛或蒸汽锅炉内的温度时，应符合下列要求：</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1)在满足温度测量范围前提下，应优先使用K型热电偶；</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zh-CN" altLang="en-US">
                <a:latin typeface="华文楷体" panose="02010600040101010101" charset="-122"/>
                <a:ea typeface="华文楷体" panose="02010600040101010101" charset="-122"/>
                <a:cs typeface="华文楷体" panose="02010600040101010101" charset="-122"/>
                <a:sym typeface="+mn-ea"/>
              </a:rPr>
              <a:t> </a:t>
            </a: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2)热电偶应配固定卡，并带有膨胀圈，保证在热应力作用下测温元件可以在炉内移动，以保护热电偶焊接点；</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3)测温元件材质的选择、安装方法等应符合工业炉制造厂要求；</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4)测温元件的接线盒距离炉外壁不应小于200mm；</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g)当工艺介质有腐蚀性时不直选用J型热电偶；</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h)</a:t>
            </a:r>
            <a:r>
              <a:rPr lang="zh-CN" altLang="en-US">
                <a:latin typeface="华文楷体" panose="02010600040101010101" charset="-122"/>
                <a:ea typeface="华文楷体" panose="02010600040101010101" charset="-122"/>
                <a:cs typeface="华文楷体" panose="02010600040101010101" charset="-122"/>
                <a:sym typeface="+mn-ea"/>
              </a:rPr>
              <a:t>测温元件铠装护套的材质最低宜选用316SS;当介质最高温度介于800</a:t>
            </a:r>
            <a:r>
              <a:rPr lang="en-US" altLang="zh-CN">
                <a:latin typeface="华文楷体" panose="02010600040101010101" charset="-122"/>
                <a:ea typeface="华文楷体" panose="02010600040101010101" charset="-122"/>
                <a:cs typeface="华文楷体" panose="02010600040101010101" charset="-122"/>
                <a:sym typeface="+mn-ea"/>
              </a:rPr>
              <a:t>℃</a:t>
            </a:r>
            <a:r>
              <a:rPr lang="zh-CN" altLang="en-US">
                <a:latin typeface="华文楷体" panose="02010600040101010101" charset="-122"/>
                <a:ea typeface="华文楷体" panose="02010600040101010101" charset="-122"/>
                <a:cs typeface="华文楷体" panose="02010600040101010101" charset="-122"/>
                <a:sym typeface="+mn-ea"/>
              </a:rPr>
              <a:t>~1000℃时宜选用Inconel合金；介于1000℃～1500℃时宜选用铂，高于1500℃时宜选用钽或钼；</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i)测温元件的绝缘材料宜选用氧化镁(MgO),也可选用氧化铝(</a:t>
            </a:r>
            <a:r>
              <a:rPr lang="en-US" altLang="zh-CN">
                <a:latin typeface="华文楷体" panose="02010600040101010101" charset="-122"/>
                <a:ea typeface="华文楷体" panose="02010600040101010101" charset="-122"/>
                <a:cs typeface="华文楷体" panose="02010600040101010101" charset="-122"/>
                <a:sym typeface="+mn-ea"/>
              </a:rPr>
              <a:t>Al</a:t>
            </a:r>
            <a:r>
              <a:rPr lang="en-US" altLang="zh-CN" baseline="-25000">
                <a:latin typeface="华文楷体" panose="02010600040101010101" charset="-122"/>
                <a:ea typeface="华文楷体" panose="02010600040101010101" charset="-122"/>
                <a:cs typeface="华文楷体" panose="02010600040101010101" charset="-122"/>
                <a:sym typeface="+mn-ea"/>
              </a:rPr>
              <a:t>2</a:t>
            </a:r>
            <a:r>
              <a:rPr lang="zh-CN" altLang="en-US">
                <a:latin typeface="华文楷体" panose="02010600040101010101" charset="-122"/>
                <a:ea typeface="华文楷体" panose="02010600040101010101" charset="-122"/>
                <a:cs typeface="华文楷体" panose="02010600040101010101" charset="-122"/>
                <a:sym typeface="+mn-ea"/>
              </a:rPr>
              <a:t>O</a:t>
            </a:r>
            <a:r>
              <a:rPr lang="en-US" altLang="zh-CN" baseline="-25000">
                <a:latin typeface="华文楷体" panose="02010600040101010101" charset="-122"/>
                <a:ea typeface="华文楷体" panose="02010600040101010101" charset="-122"/>
                <a:cs typeface="华文楷体" panose="02010600040101010101" charset="-122"/>
                <a:sym typeface="+mn-ea"/>
              </a:rPr>
              <a:t>3</a:t>
            </a:r>
            <a:r>
              <a:rPr lang="zh-CN" altLang="en-US">
                <a:latin typeface="华文楷体" panose="02010600040101010101" charset="-122"/>
                <a:ea typeface="华文楷体" panose="02010600040101010101" charset="-122"/>
                <a:cs typeface="华文楷体" panose="02010600040101010101" charset="-122"/>
                <a:sym typeface="+mn-ea"/>
              </a:rPr>
              <a:t>）或其他材料；       </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8975" y="542925"/>
            <a:ext cx="8275955" cy="583946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j)单支及双支测温元件铠装护套的外径宜为φ6mm;多点(支)测温元件铠装护套的外径应符合制造厂要求。测温元件与温度计套管之间宜采用1/2"</a:t>
            </a:r>
            <a:r>
              <a:rPr lang="zh-CN" altLang="en-US">
                <a:latin typeface="+mj-lt"/>
                <a:ea typeface="华文楷体" panose="02010600040101010101" charset="-122"/>
                <a:cs typeface="+mj-lt"/>
                <a:sym typeface="+mn-ea"/>
              </a:rPr>
              <a:t>NPT</a:t>
            </a:r>
            <a:r>
              <a:rPr lang="zh-CN" altLang="en-US">
                <a:latin typeface="华文楷体" panose="02010600040101010101" charset="-122"/>
                <a:ea typeface="华文楷体" panose="02010600040101010101" charset="-122"/>
                <a:cs typeface="华文楷体" panose="02010600040101010101" charset="-122"/>
                <a:sym typeface="+mn-ea"/>
              </a:rPr>
              <a:t>螺纹连接</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k)安装在爆炸危险区内的测温元件的接线盒应选用隔爆型(Exd)或增安型(Exe)；配双支测温元件的接线盒宜配6个接线端子和2个电气接口。</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⑻</a:t>
            </a:r>
            <a:r>
              <a:rPr lang="zh-CN" altLang="en-US">
                <a:highlight>
                  <a:srgbClr val="FFFF00"/>
                </a:highlight>
                <a:latin typeface="华文楷体" panose="02010600040101010101" charset="-122"/>
                <a:ea typeface="华文楷体" panose="02010600040101010101" charset="-122"/>
                <a:cs typeface="华文楷体" panose="02010600040101010101" charset="-122"/>
                <a:sym typeface="+mn-ea"/>
              </a:rPr>
              <a:t>温度计套管</a:t>
            </a:r>
            <a:r>
              <a:rPr lang="zh-CN" altLang="en-US">
                <a:latin typeface="华文楷体" panose="02010600040101010101" charset="-122"/>
                <a:ea typeface="华文楷体" panose="02010600040101010101" charset="-122"/>
                <a:cs typeface="华文楷体" panose="02010600040101010101" charset="-122"/>
                <a:sym typeface="+mn-ea"/>
              </a:rPr>
              <a:t>的选型，应符合下列规定：</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a)温度计套管应首选锥形单端整体钻孔型套管，当介质温度、压力较低时，也可选用二次成型厚壁套管；</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b)</a:t>
            </a:r>
            <a:r>
              <a:rPr lang="zh-CN" altLang="en-US">
                <a:latin typeface="华文楷体" panose="02010600040101010101" charset="-122"/>
                <a:ea typeface="华文楷体" panose="02010600040101010101" charset="-122"/>
                <a:cs typeface="华文楷体" panose="02010600040101010101" charset="-122"/>
                <a:sym typeface="+mn-ea"/>
              </a:rPr>
              <a:t>单支及双支测温元件温度计套管的过程连接法兰尺寸宜为DN40(1.5"),多点(支)测温元件温度计套管的过程连接尺寸宜为DN 80(3")或DN100(4");</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c)</a:t>
            </a:r>
            <a:r>
              <a:rPr lang="zh-CN" altLang="en-US">
                <a:latin typeface="华文楷体" panose="02010600040101010101" charset="-122"/>
                <a:ea typeface="华文楷体" panose="02010600040101010101" charset="-122"/>
                <a:cs typeface="华文楷体" panose="02010600040101010101" charset="-122"/>
                <a:sym typeface="+mn-ea"/>
              </a:rPr>
              <a:t>过程连接方式应首选法兰连接，压力等级和法兰规格应符合配管材料等级规定。当配管材料等级规定不允许采用法</a:t>
            </a:r>
            <a:endParaRPr lang="zh-CN" altLang="en-US">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6915" y="558800"/>
            <a:ext cx="8248015" cy="5935980"/>
          </a:xfrm>
        </p:spPr>
        <p:txBody>
          <a:bodyPr/>
          <a:p>
            <a:pPr marL="0" indent="0" eaLnBrk="1" latinLnBrk="0" hangingPunct="1">
              <a:lnSpc>
                <a:spcPts val="3300"/>
              </a:lnSpc>
              <a:spcBef>
                <a:spcPts val="0"/>
              </a:spcBef>
              <a:buNone/>
            </a:pPr>
            <a:r>
              <a:rPr lang="zh-CN" altLang="en-US">
                <a:latin typeface="华文楷体" panose="02010600040101010101" charset="-122"/>
                <a:ea typeface="华文楷体" panose="02010600040101010101" charset="-122"/>
                <a:cs typeface="华文楷体" panose="02010600040101010101" charset="-122"/>
                <a:sym typeface="+mn-ea"/>
              </a:rPr>
              <a:t>兰连接时，应采用承插焊连接。对用于非危险介质(如：水、空气、氮气等)的低压管道(CL150或以下)也可采用螺纹连接；</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d)</a:t>
            </a:r>
            <a:r>
              <a:rPr lang="zh-CN" altLang="en-US">
                <a:latin typeface="华文楷体" panose="02010600040101010101" charset="-122"/>
                <a:ea typeface="华文楷体" panose="02010600040101010101" charset="-122"/>
                <a:cs typeface="华文楷体" panose="02010600040101010101" charset="-122"/>
                <a:sym typeface="+mn-ea"/>
              </a:rPr>
              <a:t>温度计套管材质的选用应满足温度测量范围及防腐蚀、防磨蚀等要求，最低应选用31</a:t>
            </a:r>
            <a:r>
              <a:rPr lang="en-US" altLang="zh-CN">
                <a:latin typeface="华文楷体" panose="02010600040101010101" charset="-122"/>
                <a:ea typeface="华文楷体" panose="02010600040101010101" charset="-122"/>
                <a:cs typeface="华文楷体" panose="02010600040101010101" charset="-122"/>
                <a:sym typeface="+mn-ea"/>
              </a:rPr>
              <a:t>6</a:t>
            </a:r>
            <a:r>
              <a:rPr lang="zh-CN" altLang="en-US">
                <a:latin typeface="华文楷体" panose="02010600040101010101" charset="-122"/>
                <a:ea typeface="华文楷体" panose="02010600040101010101" charset="-122"/>
                <a:cs typeface="华文楷体" panose="02010600040101010101" charset="-122"/>
                <a:sym typeface="+mn-ea"/>
              </a:rPr>
              <a:t>SS并且不应低于设备或管道材质；</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e)</a:t>
            </a:r>
            <a:r>
              <a:rPr lang="zh-CN" altLang="en-US">
                <a:solidFill>
                  <a:srgbClr val="FF0000"/>
                </a:solidFill>
                <a:latin typeface="华文楷体" panose="02010600040101010101" charset="-122"/>
                <a:ea typeface="华文楷体" panose="02010600040101010101" charset="-122"/>
                <a:sym typeface="+mn-ea"/>
              </a:rPr>
              <a:t>温度计套管的插入深度</a:t>
            </a:r>
            <a:r>
              <a:rPr lang="zh-CN" altLang="en-US">
                <a:latin typeface="华文楷体" panose="02010600040101010101" charset="-122"/>
                <a:ea typeface="华文楷体" panose="02010600040101010101" charset="-122"/>
                <a:sym typeface="+mn-ea"/>
              </a:rPr>
              <a:t>应保证测温元件的端点位于被测介质温度变化的灵敏区域。在管道内安装时，插入深度宜位于管道直径的1/3到1/2处，并且应至少插入管道内50mm;在容器内安装时，插入深度距容器内壁宜至少150mm,但对于带有搅拌器的容器插入深度可适当缩短；</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f)在工艺流体温度、压力、流速较高或管径较大场合，对温度计套管应依据ASME PTC 19.3 TW标准做振动频率及应力符合性计算，当振动频率及应力不符合该标准要求时，应对温度计套管的结构尺寸或材质进行调整以满足其要求；</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52145" y="610235"/>
            <a:ext cx="8312785" cy="5772150"/>
          </a:xfrm>
        </p:spPr>
        <p:txBody>
          <a:bodyPr/>
          <a:p>
            <a:pPr marL="0" algn="l">
              <a:lnSpc>
                <a:spcPts val="3300"/>
              </a:lnSpc>
              <a:spcBef>
                <a:spcPts val="0"/>
              </a:spcBef>
              <a:buClrTx/>
              <a:buSzTx/>
              <a:buFontTx/>
              <a:buNone/>
            </a:pPr>
            <a:r>
              <a:rPr lang="en-US" altLang="zh-CN">
                <a:latin typeface="华文楷体" panose="02010600040101010101" charset="-122"/>
                <a:ea typeface="华文楷体" panose="02010600040101010101" charset="-122"/>
                <a:cs typeface="华文楷体" panose="02010600040101010101" charset="-122"/>
                <a:sym typeface="+mn-ea"/>
              </a:rPr>
              <a:t>    g)用于强腐蚀性介质的温度计套管应采用加厚管壁。用于TC、RTD及双金属温度计时，孔径不应</a:t>
            </a:r>
            <a:r>
              <a:rPr lang="zh-CN" altLang="en-US">
                <a:latin typeface="华文楷体" panose="02010600040101010101" charset="-122"/>
                <a:ea typeface="华文楷体" panose="02010600040101010101" charset="-122"/>
                <a:cs typeface="华文楷体" panose="02010600040101010101" charset="-122"/>
                <a:sym typeface="+mn-ea"/>
              </a:rPr>
              <a:t>小于</a:t>
            </a:r>
            <a:r>
              <a:rPr lang="en-US" altLang="zh-CN">
                <a:latin typeface="华文楷体" panose="02010600040101010101" charset="-122"/>
                <a:ea typeface="华文楷体" panose="02010600040101010101" charset="-122"/>
                <a:cs typeface="华文楷体" panose="02010600040101010101" charset="-122"/>
                <a:sym typeface="+mn-ea"/>
              </a:rPr>
              <a:t>φ</a:t>
            </a:r>
            <a:r>
              <a:rPr lang="en-US" altLang="zh-CN">
                <a:latin typeface="华文楷体" panose="02010600040101010101" charset="-122"/>
                <a:ea typeface="华文楷体" panose="02010600040101010101" charset="-122"/>
                <a:cs typeface="华文楷体" panose="02010600040101010101" charset="-122"/>
                <a:sym typeface="+mn-ea"/>
              </a:rPr>
              <a:t> 6.5mm;用于压力式温度计时，孔径不应小于φ10mm</a:t>
            </a:r>
            <a:r>
              <a:rPr lang="zh-CN" altLang="en-US">
                <a:latin typeface="华文楷体" panose="02010600040101010101" charset="-122"/>
                <a:ea typeface="华文楷体" panose="02010600040101010101" charset="-122"/>
                <a:cs typeface="华文楷体" panose="02010600040101010101" charset="-122"/>
                <a:sym typeface="+mn-ea"/>
              </a:rPr>
              <a:t>；</a:t>
            </a:r>
            <a:r>
              <a:rPr lang="en-US" altLang="zh-CN">
                <a:latin typeface="华文楷体" panose="02010600040101010101" charset="-122"/>
                <a:ea typeface="华文楷体" panose="02010600040101010101" charset="-122"/>
                <a:cs typeface="华文楷体" panose="02010600040101010101" charset="-122"/>
                <a:sym typeface="+mn-ea"/>
              </a:rPr>
              <a:t>但当温度计管嘴内壁衬胶或带有防磨涂层时，其有效内径应大于温度计套管根部外径至少2mm;</a:t>
            </a:r>
            <a:endParaRPr lang="en-US" altLang="zh-CN">
              <a:latin typeface="华文楷体" panose="02010600040101010101" charset="-122"/>
              <a:ea typeface="华文楷体" panose="02010600040101010101" charset="-122"/>
              <a:cs typeface="华文楷体" panose="02010600040101010101" charset="-122"/>
              <a:sym typeface="+mn-ea"/>
            </a:endParaRPr>
          </a:p>
          <a:p>
            <a:pPr marL="0" algn="l">
              <a:lnSpc>
                <a:spcPts val="3300"/>
              </a:lnSpc>
              <a:spcBef>
                <a:spcPts val="0"/>
              </a:spcBef>
              <a:buClrTx/>
              <a:buSzTx/>
              <a:buFontTx/>
              <a:buNone/>
            </a:pPr>
            <a:r>
              <a:rPr lang="en-US" altLang="zh-CN">
                <a:latin typeface="华文楷体" panose="02010600040101010101" charset="-122"/>
                <a:ea typeface="华文楷体" panose="02010600040101010101" charset="-122"/>
                <a:cs typeface="华文楷体" panose="02010600040101010101" charset="-122"/>
                <a:sym typeface="+mn-ea"/>
              </a:rPr>
              <a:t>    h)测量流动的、含固体颗粒介质的温度时，应采用耐磨型温度计套管；</a:t>
            </a:r>
            <a:endParaRPr lang="en-US" altLang="zh-CN">
              <a:latin typeface="华文楷体" panose="02010600040101010101" charset="-122"/>
              <a:ea typeface="华文楷体" panose="02010600040101010101" charset="-122"/>
              <a:cs typeface="华文楷体" panose="02010600040101010101" charset="-122"/>
              <a:sym typeface="+mn-ea"/>
            </a:endParaRPr>
          </a:p>
          <a:p>
            <a:pPr marL="0" algn="l">
              <a:lnSpc>
                <a:spcPts val="3300"/>
              </a:lnSpc>
              <a:spcBef>
                <a:spcPts val="0"/>
              </a:spcBef>
              <a:buClrTx/>
              <a:buSzTx/>
              <a:buFontTx/>
              <a:buNone/>
            </a:pPr>
            <a:r>
              <a:rPr lang="en-US" altLang="zh-CN">
                <a:latin typeface="华文楷体" panose="02010600040101010101" charset="-122"/>
                <a:ea typeface="华文楷体" panose="02010600040101010101" charset="-122"/>
                <a:cs typeface="华文楷体" panose="02010600040101010101" charset="-122"/>
                <a:sym typeface="+mn-ea"/>
              </a:rPr>
              <a:t>    i)法兰连接温度计套管应按照设计压力的1.5倍进行水压实验，并应符合ASME B16.5标准；</a:t>
            </a:r>
            <a:endParaRPr lang="en-US" altLang="zh-CN">
              <a:latin typeface="华文楷体" panose="02010600040101010101" charset="-122"/>
              <a:ea typeface="华文楷体" panose="02010600040101010101" charset="-122"/>
              <a:cs typeface="华文楷体" panose="02010600040101010101" charset="-122"/>
              <a:sym typeface="+mn-ea"/>
            </a:endParaRPr>
          </a:p>
          <a:p>
            <a:pPr marL="0" algn="l">
              <a:lnSpc>
                <a:spcPts val="3300"/>
              </a:lnSpc>
              <a:spcBef>
                <a:spcPts val="0"/>
              </a:spcBef>
              <a:buClrTx/>
              <a:buSzTx/>
              <a:buFontTx/>
              <a:buNone/>
            </a:pPr>
            <a:r>
              <a:rPr lang="en-US" altLang="zh-CN">
                <a:latin typeface="华文楷体" panose="02010600040101010101" charset="-122"/>
                <a:ea typeface="华文楷体" panose="02010600040101010101" charset="-122"/>
                <a:cs typeface="华文楷体" panose="02010600040101010101" charset="-122"/>
                <a:sym typeface="+mn-ea"/>
              </a:rPr>
              <a:t>    j)测温无件与温度计套管之间宜带压紧弹簧。</a:t>
            </a:r>
            <a:endParaRPr lang="en-US" altLang="zh-CN">
              <a:latin typeface="华文楷体" panose="02010600040101010101" charset="-122"/>
              <a:ea typeface="华文楷体" panose="02010600040101010101" charset="-122"/>
              <a:cs typeface="华文楷体" panose="02010600040101010101" charset="-122"/>
              <a:sym typeface="+mn-ea"/>
            </a:endParaRPr>
          </a:p>
          <a:p>
            <a:pPr marL="0" algn="l">
              <a:lnSpc>
                <a:spcPts val="3300"/>
              </a:lnSpc>
              <a:spcBef>
                <a:spcPts val="0"/>
              </a:spcBef>
              <a:buClrTx/>
              <a:buSzTx/>
              <a:buFontTx/>
              <a:buNone/>
            </a:pPr>
            <a:r>
              <a:rPr lang="en-US" altLang="zh-CN">
                <a:latin typeface="华文楷体" panose="02010600040101010101" charset="-122"/>
                <a:ea typeface="华文楷体" panose="02010600040101010101" charset="-122"/>
                <a:cs typeface="华文楷体" panose="02010600040101010101" charset="-122"/>
                <a:sym typeface="+mn-ea"/>
              </a:rPr>
              <a:t>    ⑼下列场合测温元件</a:t>
            </a:r>
            <a:r>
              <a:rPr lang="en-US" altLang="zh-CN">
                <a:solidFill>
                  <a:srgbClr val="FF0000"/>
                </a:solidFill>
                <a:latin typeface="华文楷体" panose="02010600040101010101" charset="-122"/>
                <a:ea typeface="华文楷体" panose="02010600040101010101" charset="-122"/>
                <a:cs typeface="华文楷体" panose="02010600040101010101" charset="-122"/>
                <a:sym typeface="+mn-ea"/>
              </a:rPr>
              <a:t>不应使用温度计套管</a:t>
            </a:r>
            <a:r>
              <a:rPr lang="en-US" altLang="zh-CN">
                <a:latin typeface="华文楷体" panose="02010600040101010101" charset="-122"/>
                <a:ea typeface="华文楷体" panose="02010600040101010101" charset="-122"/>
                <a:cs typeface="华文楷体" panose="02010600040101010101" charset="-122"/>
                <a:sym typeface="+mn-ea"/>
              </a:rPr>
              <a:t>：</a:t>
            </a:r>
            <a:endParaRPr lang="en-US" altLang="zh-CN">
              <a:latin typeface="华文楷体" panose="02010600040101010101" charset="-122"/>
              <a:ea typeface="华文楷体" panose="02010600040101010101" charset="-122"/>
              <a:cs typeface="华文楷体" panose="02010600040101010101" charset="-122"/>
              <a:sym typeface="+mn-ea"/>
            </a:endParaRPr>
          </a:p>
          <a:p>
            <a:pPr marL="0" algn="l">
              <a:lnSpc>
                <a:spcPts val="3300"/>
              </a:lnSpc>
              <a:spcBef>
                <a:spcPts val="0"/>
              </a:spcBef>
              <a:buClrTx/>
              <a:buSzTx/>
              <a:buFontTx/>
              <a:buNone/>
            </a:pPr>
            <a:r>
              <a:rPr lang="en-US" altLang="zh-CN">
                <a:latin typeface="华文楷体" panose="02010600040101010101" charset="-122"/>
                <a:ea typeface="华文楷体" panose="02010600040101010101" charset="-122"/>
                <a:cs typeface="华文楷体" panose="02010600040101010101" charset="-122"/>
                <a:sym typeface="+mn-ea"/>
              </a:rPr>
              <a:t>    a)使用表面测温元件测量管道或设备的表面温度；</a:t>
            </a:r>
            <a:endParaRPr lang="en-US" altLang="zh-CN">
              <a:latin typeface="华文楷体" panose="02010600040101010101" charset="-122"/>
              <a:ea typeface="华文楷体" panose="02010600040101010101" charset="-122"/>
              <a:cs typeface="华文楷体" panose="02010600040101010101" charset="-122"/>
              <a:sym typeface="+mn-ea"/>
            </a:endParaRPr>
          </a:p>
          <a:p>
            <a:pPr marL="0" algn="l">
              <a:lnSpc>
                <a:spcPts val="3300"/>
              </a:lnSpc>
              <a:spcBef>
                <a:spcPts val="0"/>
              </a:spcBef>
              <a:buClrTx/>
              <a:buSzTx/>
              <a:buFontTx/>
              <a:buNone/>
            </a:pPr>
            <a:r>
              <a:rPr lang="en-US" altLang="zh-CN">
                <a:latin typeface="华文楷体" panose="02010600040101010101" charset="-122"/>
                <a:ea typeface="华文楷体" panose="02010600040101010101" charset="-122"/>
                <a:cs typeface="华文楷体" panose="02010600040101010101" charset="-122"/>
                <a:sym typeface="+mn-ea"/>
              </a:rPr>
              <a:t>    b)测量压缩机、风机的轴承温度；</a:t>
            </a:r>
            <a:endParaRPr lang="en-US" altLang="zh-CN">
              <a:latin typeface="华文楷体" panose="02010600040101010101" charset="-122"/>
              <a:ea typeface="华文楷体" panose="02010600040101010101" charset="-122"/>
              <a:cs typeface="华文楷体" panose="02010600040101010101" charset="-122"/>
              <a:sym typeface="+mn-ea"/>
            </a:endParaRPr>
          </a:p>
          <a:p>
            <a:pPr marL="0" algn="l">
              <a:lnSpc>
                <a:spcPts val="3300"/>
              </a:lnSpc>
              <a:spcBef>
                <a:spcPts val="0"/>
              </a:spcBef>
              <a:buClrTx/>
              <a:buSzTx/>
              <a:buFontTx/>
              <a:buNone/>
            </a:pPr>
            <a:r>
              <a:rPr lang="en-US" altLang="zh-CN">
                <a:latin typeface="华文楷体" panose="02010600040101010101" charset="-122"/>
                <a:ea typeface="华文楷体" panose="02010600040101010101" charset="-122"/>
                <a:cs typeface="华文楷体" panose="02010600040101010101" charset="-122"/>
                <a:sym typeface="+mn-ea"/>
              </a:rPr>
              <a:t>    c)测量电机的定子温度和轴承温度；</a:t>
            </a:r>
            <a:endParaRPr lang="en-US" altLang="zh-CN">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7550" y="491490"/>
            <a:ext cx="8235315" cy="587438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d)特殊设计需要快速响应的测温元件。</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⑽</a:t>
            </a:r>
            <a:r>
              <a:rPr lang="en-US" altLang="zh-CN">
                <a:highlight>
                  <a:srgbClr val="FFFF00"/>
                </a:highlight>
                <a:latin typeface="华文楷体" panose="02010600040101010101" charset="-122"/>
                <a:ea typeface="华文楷体" panose="02010600040101010101" charset="-122"/>
                <a:cs typeface="华文楷体" panose="02010600040101010101" charset="-122"/>
                <a:sym typeface="+mn-ea"/>
              </a:rPr>
              <a:t>温度变送器</a:t>
            </a:r>
            <a:r>
              <a:rPr lang="en-US" altLang="zh-CN">
                <a:latin typeface="华文楷体" panose="02010600040101010101" charset="-122"/>
                <a:ea typeface="华文楷体" panose="02010600040101010101" charset="-122"/>
                <a:cs typeface="华文楷体" panose="02010600040101010101" charset="-122"/>
                <a:sym typeface="+mn-ea"/>
              </a:rPr>
              <a:t>的选型，应符合下列规定：</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a)温度变送器应首选二线制4mA～20mA DC带HART协议智能型，也可选用FF-H1、Profibus-PA等现场总线仪表和工业无线仪表；</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b)温度检测点环境温度不高于60℃或安装位置不高于地坪20m的场合，宜选用一体型温度变送器；温度检测点环境温度高于60℃或安装位置高于地坪20m的场合，</a:t>
            </a:r>
            <a:r>
              <a:rPr lang="en-US" altLang="zh-CN">
                <a:latin typeface="华文楷体" panose="02010600040101010101" charset="-122"/>
                <a:ea typeface="华文楷体" panose="02010600040101010101" charset="-122"/>
                <a:cs typeface="华文楷体" panose="02010600040101010101" charset="-122"/>
                <a:sym typeface="+mn-ea"/>
              </a:rPr>
              <a:t>宜选用</a:t>
            </a:r>
            <a:r>
              <a:rPr lang="zh-CN" altLang="en-US">
                <a:latin typeface="华文楷体" panose="02010600040101010101" charset="-122"/>
                <a:ea typeface="华文楷体" panose="02010600040101010101" charset="-122"/>
                <a:cs typeface="华文楷体" panose="02010600040101010101" charset="-122"/>
                <a:sym typeface="+mn-ea"/>
              </a:rPr>
              <a:t>分</a:t>
            </a:r>
            <a:r>
              <a:rPr lang="en-US" altLang="zh-CN">
                <a:latin typeface="华文楷体" panose="02010600040101010101" charset="-122"/>
                <a:ea typeface="华文楷体" panose="02010600040101010101" charset="-122"/>
                <a:cs typeface="华文楷体" panose="02010600040101010101" charset="-122"/>
                <a:sym typeface="+mn-ea"/>
              </a:rPr>
              <a:t>体型温度变送器；</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c)温度变送器可选单通道、双通道或多通道。当选择双通道或多通道时，各通道应能分别接入不同分度号的测温元件；</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d)</a:t>
            </a:r>
            <a:r>
              <a:rPr lang="en-US" altLang="zh-CN">
                <a:latin typeface="华文楷体" panose="02010600040101010101" charset="-122"/>
                <a:ea typeface="华文楷体" panose="02010600040101010101" charset="-122"/>
                <a:cs typeface="华文楷体" panose="02010600040101010101" charset="-122"/>
                <a:sym typeface="+mn-ea"/>
              </a:rPr>
              <a:t>安装在爆炸危险区内的温度变送器应选用隔爆型</a:t>
            </a:r>
            <a:r>
              <a:rPr lang="zh-CN" altLang="en-US">
                <a:latin typeface="华文楷体" panose="02010600040101010101" charset="-122"/>
                <a:ea typeface="华文楷体" panose="02010600040101010101" charset="-122"/>
                <a:cs typeface="华文楷体" panose="02010600040101010101" charset="-122"/>
                <a:sym typeface="+mn-ea"/>
              </a:rPr>
              <a:t>（</a:t>
            </a:r>
            <a:r>
              <a:rPr lang="en-US" altLang="zh-CN">
                <a:latin typeface="华文楷体" panose="02010600040101010101" charset="-122"/>
                <a:ea typeface="华文楷体" panose="02010600040101010101" charset="-122"/>
                <a:cs typeface="华文楷体" panose="02010600040101010101" charset="-122"/>
                <a:sym typeface="+mn-ea"/>
              </a:rPr>
              <a:t>Exd)、本安型(Exi)或n型(Exn);</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e)温度变送器的读数精确度不应低于±0.2℃;</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16610" y="522605"/>
            <a:ext cx="8162290" cy="611378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f)温度变送器应具有量程、分度号可组态功能；</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g)温度变送器应具有输入/输出隔离、热电偶冷端补偿和输出信号线性化功能；</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h)温度变送器应具有热电偶烧脱(TC burnout)自动检测功能，当测温</a:t>
            </a:r>
            <a:r>
              <a:rPr lang="zh-CN" altLang="en-US">
                <a:latin typeface="华文楷体" panose="02010600040101010101" charset="-122"/>
                <a:ea typeface="华文楷体" panose="02010600040101010101" charset="-122"/>
                <a:cs typeface="华文楷体" panose="02010600040101010101" charset="-122"/>
                <a:sym typeface="+mn-ea"/>
              </a:rPr>
              <a:t>元</a:t>
            </a:r>
            <a:r>
              <a:rPr lang="en-US" altLang="zh-CN">
                <a:latin typeface="华文楷体" panose="02010600040101010101" charset="-122"/>
                <a:ea typeface="华文楷体" panose="02010600040101010101" charset="-122"/>
                <a:cs typeface="华文楷体" panose="02010600040101010101" charset="-122"/>
                <a:sym typeface="+mn-ea"/>
              </a:rPr>
              <a:t>件断偶、断线(开路)时，输出信号状态应能通过组态选择“超量程”或“欠量程”故障模式。</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a:t>
            </a:r>
            <a:endParaRPr lang="en-US" altLang="zh-CN">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59765" y="600710"/>
            <a:ext cx="8305165" cy="5964555"/>
          </a:xfrm>
        </p:spPr>
        <p:txBody>
          <a:bodyPr/>
          <a:p>
            <a:pPr marL="0" indent="0" eaLnBrk="1" latinLnBrk="0" hangingPunct="1">
              <a:lnSpc>
                <a:spcPts val="3300"/>
              </a:lnSpc>
              <a:spcBef>
                <a:spcPts val="0"/>
              </a:spcBef>
              <a:buNone/>
            </a:pPr>
            <a:r>
              <a:rPr lang="en-US" altLang="zh-CN" b="1">
                <a:solidFill>
                  <a:srgbClr val="00B0F0"/>
                </a:solidFill>
                <a:latin typeface="华文楷体" panose="02010600040101010101" charset="-122"/>
                <a:ea typeface="华文楷体" panose="02010600040101010101" charset="-122"/>
                <a:cs typeface="华文楷体" panose="02010600040101010101" charset="-122"/>
                <a:sym typeface="+mn-ea"/>
              </a:rPr>
              <a:t>    </a:t>
            </a:r>
            <a:r>
              <a:rPr lang="zh-CN" altLang="en-US" b="1">
                <a:solidFill>
                  <a:srgbClr val="00B0F0"/>
                </a:solidFill>
                <a:latin typeface="华文楷体" panose="02010600040101010101" charset="-122"/>
                <a:ea typeface="华文楷体" panose="02010600040101010101" charset="-122"/>
                <a:cs typeface="华文楷体" panose="02010600040101010101" charset="-122"/>
                <a:sym typeface="+mn-ea"/>
              </a:rPr>
              <a:t>三、压力仪表</a:t>
            </a:r>
            <a:endParaRPr lang="zh-CN" altLang="en-US" b="1">
              <a:solidFill>
                <a:srgbClr val="00B0F0"/>
              </a:solidFill>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1.压力测量单位和量程</a:t>
            </a:r>
            <a:endPar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⑴压力仪表应采用法定计量单位：帕(Pa)、千帕(kPa)和兆帕(MPa)。</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⑵压力仪表应配有超量程保护装置，用于真空测量的压力仪表应配有低量程保护。</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⑶测量稳定压力时，正常操作压力应为量程的1/3～2/3。</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⑷测量脉冲压力时，正常操作压力应为量程的1/3～1/2。</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⑸使用压力变送器测量压力时，操作压力宜为仪表校准量程的60%～80%。</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rPr>
              <a:t>    </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rPr>
              <a:t>2.就地压力仪表</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⑴一般介质的压力测量仪表的选型应符合如下规定：</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a)操作压力在40kPa或以上时，宜选用弹簧管压力表(差压表);</a:t>
            </a:r>
            <a:endParaRPr lang="en-US" altLang="zh-CN">
              <a:latin typeface="华文楷体" panose="02010600040101010101" charset="-122"/>
              <a:ea typeface="华文楷体" panose="02010600040101010101" charset="-122"/>
              <a:cs typeface="华文楷体" panose="02010600040101010101" charset="-122"/>
            </a:endParaRPr>
          </a:p>
          <a:p>
            <a:pPr marL="0" indent="0">
              <a:buNone/>
            </a:pPr>
            <a:endParaRPr lang="en-US" altLang="zh-CN">
              <a:latin typeface="华文楷体" panose="02010600040101010101" charset="-122"/>
              <a:ea typeface="华文楷体" panose="0201060004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72490" y="577215"/>
            <a:ext cx="8092440" cy="580517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b)操作压力在40kPa以下时，宜选用膜盒压力表；</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c)操作压力在-0.1MPa～0MPa,应选用弹簧管真空压力表；</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d)操作压力在-500Pa～+500Pa时，应选用矩形膜盒微压计或微差压计。</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⑵用于</a:t>
            </a:r>
            <a:r>
              <a:rPr lang="en-US" altLang="zh-CN">
                <a:solidFill>
                  <a:srgbClr val="FF0000"/>
                </a:solidFill>
                <a:latin typeface="华文楷体" panose="02010600040101010101" charset="-122"/>
                <a:ea typeface="华文楷体" panose="02010600040101010101" charset="-122"/>
                <a:cs typeface="华文楷体" panose="02010600040101010101" charset="-122"/>
              </a:rPr>
              <a:t>特殊介质及特殊场合的压力表</a:t>
            </a:r>
            <a:r>
              <a:rPr lang="en-US" altLang="zh-CN">
                <a:latin typeface="华文楷体" panose="02010600040101010101" charset="-122"/>
                <a:ea typeface="华文楷体" panose="02010600040101010101" charset="-122"/>
                <a:cs typeface="华文楷体" panose="02010600040101010101" charset="-122"/>
              </a:rPr>
              <a:t>的选型应符合下列规定：</a:t>
            </a:r>
            <a:endPar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a:t>
            </a:r>
            <a:r>
              <a:rPr lang="en-US" altLang="zh-CN">
                <a:latin typeface="华文楷体" panose="02010600040101010101" charset="-122"/>
                <a:ea typeface="华文楷体" panose="02010600040101010101" charset="-122"/>
                <a:cs typeface="华文楷体" panose="02010600040101010101" charset="-122"/>
              </a:rPr>
              <a:t>乙炔、氨及含氨介质的测量，应选用专用压力表；</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b)</a:t>
            </a:r>
            <a:r>
              <a:rPr lang="en-US" altLang="zh-CN">
                <a:latin typeface="华文楷体" panose="02010600040101010101" charset="-122"/>
                <a:ea typeface="华文楷体" panose="02010600040101010101" charset="-122"/>
                <a:cs typeface="华文楷体" panose="02010600040101010101" charset="-122"/>
              </a:rPr>
              <a:t>氧气的测量，应选用氧气压力表；</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c)硫化氢和含硫介质的测量，应选用抗硫压力表；</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d)</a:t>
            </a:r>
            <a:r>
              <a:rPr lang="en-US" altLang="zh-CN">
                <a:latin typeface="华文楷体" panose="02010600040101010101" charset="-122"/>
                <a:ea typeface="华文楷体" panose="02010600040101010101" charset="-122"/>
                <a:cs typeface="华文楷体" panose="02010600040101010101" charset="-122"/>
              </a:rPr>
              <a:t>对于黏稠、易结晶、含有固体颗粒或强腐蚀性等介质，应选用隔膜压力表或膜片压力表，隔膜或膜片的材质，应根据测量介质的特性选择；</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e)安装于振动场所或振动部位时，应选用耐振压力表。耐振方法可以采用表盘</a:t>
            </a:r>
            <a:r>
              <a:rPr lang="en-US" altLang="zh-CN">
                <a:solidFill>
                  <a:srgbClr val="FE0000"/>
                </a:solidFill>
                <a:latin typeface="华文楷体" panose="02010600040101010101" charset="-122"/>
                <a:ea typeface="华文楷体" panose="02010600040101010101" charset="-122"/>
                <a:cs typeface="华文楷体" panose="02010600040101010101" charset="-122"/>
              </a:rPr>
              <a:t>内充</a:t>
            </a:r>
            <a:r>
              <a:rPr lang="en-US" altLang="zh-CN">
                <a:latin typeface="华文楷体" panose="02010600040101010101" charset="-122"/>
                <a:ea typeface="华文楷体" panose="02010600040101010101" charset="-122"/>
                <a:cs typeface="华文楷体" panose="02010600040101010101" charset="-122"/>
              </a:rPr>
              <a:t>填充液和/或加阻尼器；</a:t>
            </a:r>
            <a:endParaRPr lang="en-US" altLang="zh-CN">
              <a:latin typeface="华文楷体" panose="02010600040101010101" charset="-122"/>
              <a:ea typeface="华文楷体" panose="02010600040101010101" charset="-122"/>
              <a:cs typeface="华文楷体" panose="02010600040101010101" charset="-122"/>
            </a:endParaRPr>
          </a:p>
          <a:p>
            <a:pPr marL="0" indent="0">
              <a:buNone/>
            </a:pPr>
            <a:r>
              <a:rPr lang="zh-CN" altLang="en-US">
                <a:latin typeface="华文楷体" panose="02010600040101010101" charset="-122"/>
                <a:ea typeface="华文楷体" panose="02010600040101010101" charset="-122"/>
                <a:cs typeface="华文楷体" panose="02010600040101010101" charset="-122"/>
                <a:sym typeface="+mn-ea"/>
              </a:rPr>
              <a:t>    </a:t>
            </a:r>
            <a:endParaRPr lang="zh-CN" altLang="en-US">
              <a:latin typeface="华文楷体" panose="02010600040101010101" charset="-122"/>
              <a:ea typeface="华文楷体" panose="02010600040101010101" charset="-122"/>
              <a:cs typeface="华文楷体" panose="02010600040101010101" charset="-122"/>
            </a:endParaRPr>
          </a:p>
          <a:p>
            <a:pPr marL="0" indent="0">
              <a:buNone/>
            </a:pPr>
            <a:endParaRPr lang="zh-CN" altLang="en-US">
              <a:latin typeface="华文楷体" panose="02010600040101010101" charset="-122"/>
              <a:ea typeface="华文楷体" panose="0201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3317875" y="1599565"/>
            <a:ext cx="4128770" cy="1477010"/>
          </a:xfrm>
          <a:prstGeom prst="rect">
            <a:avLst/>
          </a:prstGeom>
          <a:noFill/>
        </p:spPr>
        <p:txBody>
          <a:bodyPr wrap="square" lIns="0" tIns="0" rIns="0" bIns="0" rtlCol="0">
            <a:spAutoFit/>
          </a:bodyPr>
          <a:lstStyle/>
          <a:p>
            <a:r>
              <a:rPr lang="zh-CN" altLang="en-US" sz="3200" dirty="0" smtClean="0">
                <a:solidFill>
                  <a:srgbClr val="00B050"/>
                </a:solidFill>
                <a:latin typeface="华文隶书" panose="02010800040101010101" charset="-122"/>
                <a:ea typeface="华文隶书" panose="02010800040101010101" charset="-122"/>
                <a:sym typeface="Arial" panose="020B0604020202020204" pitchFamily="34" charset="0"/>
              </a:rPr>
              <a:t>   </a:t>
            </a:r>
            <a:r>
              <a:rPr lang="zh-CN" altLang="en-US" sz="4800" dirty="0" smtClean="0">
                <a:solidFill>
                  <a:srgbClr val="00B050"/>
                </a:solidFill>
                <a:latin typeface="华文隶书" panose="02010800040101010101" charset="-122"/>
                <a:ea typeface="华文隶书" panose="02010800040101010101" charset="-122"/>
                <a:sym typeface="Arial" panose="020B0604020202020204" pitchFamily="34" charset="0"/>
              </a:rPr>
              <a:t>自动控制与</a:t>
            </a:r>
            <a:endParaRPr lang="zh-CN" altLang="en-US" sz="4800" dirty="0" smtClean="0">
              <a:solidFill>
                <a:srgbClr val="00B050"/>
              </a:solidFill>
              <a:latin typeface="华文隶书" panose="02010800040101010101" charset="-122"/>
              <a:ea typeface="华文隶书" panose="02010800040101010101" charset="-122"/>
              <a:sym typeface="Arial" panose="020B0604020202020204" pitchFamily="34" charset="0"/>
            </a:endParaRPr>
          </a:p>
          <a:p>
            <a:r>
              <a:rPr lang="zh-CN" altLang="en-US" sz="4800" dirty="0" smtClean="0">
                <a:solidFill>
                  <a:srgbClr val="00B050"/>
                </a:solidFill>
                <a:latin typeface="华文隶书" panose="02010800040101010101" charset="-122"/>
                <a:ea typeface="华文隶书" panose="02010800040101010101" charset="-122"/>
                <a:sym typeface="Arial" panose="020B0604020202020204" pitchFamily="34" charset="0"/>
              </a:rPr>
              <a:t>安全联锁</a:t>
            </a:r>
            <a:endParaRPr lang="zh-CN" altLang="en-US" sz="4800" dirty="0" smtClean="0">
              <a:solidFill>
                <a:srgbClr val="00B050"/>
              </a:solidFill>
              <a:latin typeface="华文隶书" panose="02010800040101010101" charset="-122"/>
              <a:ea typeface="华文隶书" panose="02010800040101010101" charset="-122"/>
              <a:cs typeface="华文隶书" panose="02010800040101010101" charset="-122"/>
              <a:sym typeface="Arial" panose="020B0604020202020204" pitchFamily="34" charset="0"/>
            </a:endParaRPr>
          </a:p>
        </p:txBody>
      </p:sp>
      <p:sp>
        <p:nvSpPr>
          <p:cNvPr id="15" name="矩形 259"/>
          <p:cNvSpPr>
            <a:spLocks noChangeArrowheads="1"/>
          </p:cNvSpPr>
          <p:nvPr/>
        </p:nvSpPr>
        <p:spPr bwMode="auto">
          <a:xfrm>
            <a:off x="1520825" y="1323340"/>
            <a:ext cx="1797050" cy="160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815" cap="all" spc="300" dirty="0" smtClean="0">
                <a:solidFill>
                  <a:srgbClr val="00B050"/>
                </a:solidFill>
                <a:latin typeface="Impact" panose="020B0806030902050204" pitchFamily="34" charset="0"/>
                <a:cs typeface="Arial" panose="020B0604020202020204" pitchFamily="34" charset="0"/>
              </a:rPr>
              <a:t>04</a:t>
            </a:r>
            <a:endParaRPr lang="en-US" altLang="zh-CN" sz="9815" cap="all" spc="300" dirty="0" smtClean="0">
              <a:solidFill>
                <a:srgbClr val="00B050"/>
              </a:solidFill>
              <a:latin typeface="Impact" panose="020B0806030902050204" pitchFamily="34" charset="0"/>
              <a:cs typeface="Arial" panose="020B0604020202020204" pitchFamily="34" charset="0"/>
            </a:endParaRPr>
          </a:p>
        </p:txBody>
      </p:sp>
      <p:sp>
        <p:nvSpPr>
          <p:cNvPr id="2" name="文本框 1"/>
          <p:cNvSpPr txBox="1"/>
          <p:nvPr/>
        </p:nvSpPr>
        <p:spPr>
          <a:xfrm>
            <a:off x="2651125" y="3543300"/>
            <a:ext cx="5702935" cy="1917065"/>
          </a:xfrm>
          <a:prstGeom prst="rect">
            <a:avLst/>
          </a:prstGeom>
          <a:noFill/>
        </p:spPr>
        <p:txBody>
          <a:bodyPr wrap="square" rtlCol="0">
            <a:spAutoFit/>
          </a:bodyPr>
          <a:p>
            <a:pPr eaLnBrk="1" latinLnBrk="0" hangingPunct="1">
              <a:lnSpc>
                <a:spcPts val="3560"/>
              </a:lnSpc>
            </a:pPr>
            <a:r>
              <a:rPr lang="zh-CN" altLang="en-US" sz="2800" dirty="0" smtClean="0">
                <a:solidFill>
                  <a:srgbClr val="00B050"/>
                </a:solidFill>
                <a:latin typeface="华文隶书" panose="02010800040101010101" charset="-122"/>
                <a:ea typeface="华文隶书" panose="02010800040101010101" charset="-122"/>
              </a:rPr>
              <a:t>第一节  自动化仪表选型</a:t>
            </a:r>
            <a:endParaRPr lang="zh-CN" altLang="en-US" sz="2800" dirty="0" smtClean="0">
              <a:solidFill>
                <a:srgbClr val="00B050"/>
              </a:solidFill>
              <a:latin typeface="华文隶书" panose="02010800040101010101" charset="-122"/>
              <a:ea typeface="华文隶书" panose="02010800040101010101" charset="-122"/>
            </a:endParaRPr>
          </a:p>
          <a:p>
            <a:pPr eaLnBrk="1" latinLnBrk="0" hangingPunct="1">
              <a:lnSpc>
                <a:spcPts val="3560"/>
              </a:lnSpc>
            </a:pPr>
            <a:r>
              <a:rPr lang="zh-CN" altLang="en-US" sz="2800" dirty="0" smtClean="0">
                <a:solidFill>
                  <a:srgbClr val="00B050"/>
                </a:solidFill>
                <a:latin typeface="华文隶书" panose="02010800040101010101" charset="-122"/>
                <a:ea typeface="华文隶书" panose="02010800040101010101" charset="-122"/>
              </a:rPr>
              <a:t>第二节  简单控制系统与执行器</a:t>
            </a:r>
            <a:endParaRPr lang="zh-CN" altLang="en-US" sz="2800" dirty="0" smtClean="0">
              <a:solidFill>
                <a:srgbClr val="00B050"/>
              </a:solidFill>
              <a:latin typeface="华文隶书" panose="02010800040101010101" charset="-122"/>
              <a:ea typeface="华文隶书" panose="02010800040101010101" charset="-122"/>
            </a:endParaRPr>
          </a:p>
          <a:p>
            <a:pPr eaLnBrk="1" latinLnBrk="0" hangingPunct="1">
              <a:lnSpc>
                <a:spcPts val="3560"/>
              </a:lnSpc>
            </a:pPr>
            <a:r>
              <a:rPr lang="zh-CN" altLang="en-US" sz="2800" dirty="0" smtClean="0">
                <a:solidFill>
                  <a:srgbClr val="00B050"/>
                </a:solidFill>
                <a:latin typeface="华文隶书" panose="02010800040101010101" charset="-122"/>
                <a:ea typeface="华文隶书" panose="02010800040101010101" charset="-122"/>
              </a:rPr>
              <a:t>第三节</a:t>
            </a:r>
            <a:r>
              <a:rPr lang="en-US" altLang="zh-CN" sz="2800" dirty="0" smtClean="0">
                <a:solidFill>
                  <a:srgbClr val="00B050"/>
                </a:solidFill>
                <a:latin typeface="华文隶书" panose="02010800040101010101" charset="-122"/>
                <a:ea typeface="华文隶书" panose="02010800040101010101" charset="-122"/>
              </a:rPr>
              <a:t>  </a:t>
            </a:r>
            <a:r>
              <a:rPr lang="zh-CN" altLang="en-US" sz="2800" dirty="0" smtClean="0">
                <a:solidFill>
                  <a:srgbClr val="00B050"/>
                </a:solidFill>
                <a:latin typeface="华文隶书" panose="02010800040101010101" charset="-122"/>
                <a:ea typeface="华文隶书" panose="02010800040101010101" charset="-122"/>
              </a:rPr>
              <a:t>化工自动控制与安全</a:t>
            </a:r>
            <a:endParaRPr lang="zh-CN" altLang="en-US" sz="2800" dirty="0" smtClean="0">
              <a:solidFill>
                <a:srgbClr val="00B050"/>
              </a:solidFill>
              <a:latin typeface="华文隶书" panose="02010800040101010101" charset="-122"/>
              <a:ea typeface="华文隶书" panose="02010800040101010101" charset="-122"/>
            </a:endParaRPr>
          </a:p>
          <a:p>
            <a:pPr eaLnBrk="1" latinLnBrk="0" hangingPunct="1">
              <a:lnSpc>
                <a:spcPts val="3560"/>
              </a:lnSpc>
            </a:pPr>
            <a:r>
              <a:rPr lang="zh-CN" altLang="en-US" sz="2800" dirty="0" smtClean="0">
                <a:solidFill>
                  <a:srgbClr val="00B050"/>
                </a:solidFill>
                <a:latin typeface="华文隶书" panose="02010800040101010101" charset="-122"/>
                <a:ea typeface="华文隶书" panose="02010800040101010101" charset="-122"/>
              </a:rPr>
              <a:t>第三节  安全控制系统的其他应用</a:t>
            </a:r>
            <a:endParaRPr lang="zh-CN" altLang="en-US" sz="2800" dirty="0" smtClean="0">
              <a:solidFill>
                <a:srgbClr val="00B050"/>
              </a:solidFill>
              <a:latin typeface="华文隶书" panose="02010800040101010101" charset="-122"/>
              <a:ea typeface="华文隶书" panose="02010800040101010101"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childTnLst>
                          </p:cTn>
                        </p:par>
                        <p:par>
                          <p:cTn id="16" fill="hold">
                            <p:stCondLst>
                              <p:cond delay="1049"/>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3"/>
                                        </p:tgtEl>
                                        <p:attrNameLst>
                                          <p:attrName>style.visibility</p:attrName>
                                        </p:attrNameLst>
                                      </p:cBhvr>
                                      <p:to>
                                        <p:strVal val="visible"/>
                                      </p:to>
                                    </p:set>
                                    <p:animEffect transition="in" filter="wipe(left)">
                                      <p:cBhvr>
                                        <p:cTn id="19" dur="200"/>
                                        <p:tgtEl>
                                          <p:spTgt spid="13"/>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13"/>
                                        </p:tgtEl>
                                      </p:cBhvr>
                                      <p:to x="80000" y="100000"/>
                                    </p:animScale>
                                    <p:anim by="(#ppt_w*0.10)" calcmode="lin" valueType="num">
                                      <p:cBhvr>
                                        <p:cTn id="22" dur="50" autoRev="1" fill="hold">
                                          <p:stCondLst>
                                            <p:cond delay="0"/>
                                          </p:stCondLst>
                                        </p:cTn>
                                        <p:tgtEl>
                                          <p:spTgt spid="13"/>
                                        </p:tgtEl>
                                        <p:attrNameLst>
                                          <p:attrName>ppt_x</p:attrName>
                                        </p:attrNameLst>
                                      </p:cBhvr>
                                    </p:anim>
                                    <p:anim by="(-#ppt_w*0.10)" calcmode="lin" valueType="num">
                                      <p:cBhvr>
                                        <p:cTn id="23" dur="50" autoRev="1" fill="hold">
                                          <p:stCondLst>
                                            <p:cond delay="0"/>
                                          </p:stCondLst>
                                        </p:cTn>
                                        <p:tgtEl>
                                          <p:spTgt spid="13"/>
                                        </p:tgtEl>
                                        <p:attrNameLst>
                                          <p:attrName>ppt_y</p:attrName>
                                        </p:attrNameLst>
                                      </p:cBhvr>
                                    </p:anim>
                                    <p:animRot by="-480000">
                                      <p:cBhvr>
                                        <p:cTn id="24"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8975" y="648970"/>
            <a:ext cx="8275955" cy="580390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f)用于水蒸气及操作温度超过60℃的工艺介质的压力表，应带冷凝圈或冷凝弯。</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⑶一般测量用的压力表、膜盒压力表及膜片压力表的精确度宜为1.6级。精密测量和校验用压力表的精确度宜为0.5级、0.2级或0.1级。</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⑷压力表外形尺寸及规格的选择应符合下列规定：</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a:t>
            </a:r>
            <a:r>
              <a:rPr lang="en-US" altLang="zh-CN">
                <a:latin typeface="华文楷体" panose="02010600040101010101" charset="-122"/>
                <a:ea typeface="华文楷体" panose="02010600040101010101" charset="-122"/>
                <a:cs typeface="华文楷体" panose="02010600040101010101" charset="-122"/>
              </a:rPr>
              <a:t>在管道和设备上安装的压力表，如果视线良好，宜选用径向无边、φ100mm表盘；照明条件较差、安装位置较高及观察距离较远的场合，宜选用φ150mm表盘；</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b)就地盘装压力表宜选用轴向带边、表盘直径宜为φ100mm或φ150mm;</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c)对于空气过滤减压阀和电气阀门定位器，宜选用表盘直径为φ50mm;</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endParaRPr lang="zh-CN" altLang="en-US">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6915" y="605155"/>
            <a:ext cx="8248015" cy="591756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en-US" altLang="zh-CN">
                <a:latin typeface="华文楷体" panose="02010600040101010101" charset="-122"/>
                <a:ea typeface="华文楷体" panose="02010600040101010101" charset="-122"/>
                <a:cs typeface="华文楷体" panose="02010600040101010101" charset="-122"/>
                <a:sym typeface="+mn-ea"/>
              </a:rPr>
              <a:t>d)</a:t>
            </a:r>
            <a:r>
              <a:rPr lang="en-US" altLang="zh-CN">
                <a:latin typeface="华文楷体" panose="02010600040101010101" charset="-122"/>
                <a:ea typeface="华文楷体" panose="02010600040101010101" charset="-122"/>
                <a:cs typeface="华文楷体" panose="02010600040101010101" charset="-122"/>
                <a:sym typeface="+mn-ea"/>
              </a:rPr>
              <a:t>压力表感压元件宜采用弹簧管、膜盒或膜片。元件材质最低应选用316SS。海水工况下使用蒙耐尔(Monel)合金。在没有辅助设备情况下，能够承受满量程的1.3倍压力；</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e)</a:t>
            </a:r>
            <a:r>
              <a:rPr lang="en-US" altLang="zh-CN">
                <a:latin typeface="华文楷体" panose="02010600040101010101" charset="-122"/>
                <a:ea typeface="华文楷体" panose="02010600040101010101" charset="-122"/>
                <a:cs typeface="华文楷体" panose="02010600040101010101" charset="-122"/>
                <a:sym typeface="+mn-ea"/>
              </a:rPr>
              <a:t>压力表表壳应为刚性，材质宜为低铜铝合金(铜含量不超过8%)、不锈钢或增强型聚酯。</a:t>
            </a:r>
            <a:r>
              <a:rPr lang="en-US" altLang="zh-CN">
                <a:latin typeface="华文楷体" panose="02010600040101010101" charset="-122"/>
                <a:ea typeface="华文楷体" panose="02010600040101010101" charset="-122"/>
                <a:cs typeface="华文楷体" panose="02010600040101010101" charset="-122"/>
                <a:sym typeface="+mn-ea"/>
              </a:rPr>
              <a:t>压</a:t>
            </a:r>
            <a:r>
              <a:rPr lang="en-US" altLang="zh-CN">
                <a:latin typeface="华文楷体" panose="02010600040101010101" charset="-122"/>
                <a:ea typeface="华文楷体" panose="02010600040101010101" charset="-122"/>
                <a:cs typeface="华文楷体" panose="02010600040101010101" charset="-122"/>
                <a:sym typeface="+mn-ea"/>
              </a:rPr>
              <a:t>力表面板宜为白底黑字，应带防爆玻璃、排放孔或排放膜；</a:t>
            </a:r>
            <a:endParaRPr lang="en-US" altLang="zh-CN">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f)选用带填充液的压力表要考虑填充液不得与工艺介质发生反应，也不得造成催化剂中毒。在工艺介质中有氯，硝酸，过氧化氢等强氧化剂的场合，可使用氟碳润滑剂或卤烃等惰性液，不应使用甘油、硅树脂做填充液。</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⑷量程(刻度)超过6.9MPa(G)的压力表，应有泄压安全装置。量程(刻度)为6.9MPa(G)及以下的压力表，当工艺设计压力有可能超过压力表爆破压力时，压力表应带过压保护装置。</a:t>
            </a:r>
            <a:endParaRPr lang="en-US" altLang="zh-CN">
              <a:latin typeface="华文楷体" panose="02010600040101010101" charset="-122"/>
              <a:ea typeface="华文楷体" panose="02010600040101010101" charset="-122"/>
              <a:cs typeface="华文楷体" panose="02010600040101010101" charset="-122"/>
            </a:endParaRPr>
          </a:p>
          <a:p>
            <a:pPr marL="0" indent="0">
              <a:buNone/>
            </a:pPr>
            <a:r>
              <a:rPr lang="zh-CN" altLang="en-US">
                <a:latin typeface="华文楷体" panose="02010600040101010101" charset="-122"/>
                <a:ea typeface="华文楷体" panose="02010600040101010101" charset="-122"/>
                <a:cs typeface="华文楷体" panose="02010600040101010101" charset="-122"/>
                <a:sym typeface="+mn-ea"/>
              </a:rPr>
              <a:t>    </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3250" y="596900"/>
            <a:ext cx="8361680" cy="5785485"/>
          </a:xfrm>
        </p:spPr>
        <p:txBody>
          <a:bodyPr/>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rPr>
              <a:t>   3.远传测量压力仪表</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⑴压力变送器和差压变送器宜选用二线制4mA～20mA DC带HART协议智能型，也可选用FF、Profibus-PA等现场总线仪表和工业无线仪表。</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⑵在爆炸危险区域内，应选用隔爆型或本安型变送器。</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⑶对于测量微小压力、微小负压场合，宜选用差压变送器。</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⑷对黏稠、易结晶、含有固体颗粒或腐蚀性等介质，选用膜片密封式压力(差压)变送器，必要时应设置吹气、冲洗装置。</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⑸在下列场合可使用压力开关：</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a)爆破膜报警；</a:t>
            </a:r>
            <a:endParaRPr 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b)水喷淋系统；</a:t>
            </a:r>
            <a:endParaRPr 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c)</a:t>
            </a:r>
            <a:r>
              <a:rPr lang="en-US">
                <a:solidFill>
                  <a:srgbClr val="00B0F0"/>
                </a:solidFill>
                <a:latin typeface="华文楷体" panose="02010600040101010101" charset="-122"/>
                <a:ea typeface="华文楷体" panose="02010600040101010101" charset="-122"/>
              </a:rPr>
              <a:t>HVAC</a:t>
            </a:r>
            <a:r>
              <a:rPr lang="en-US">
                <a:latin typeface="华文楷体" panose="02010600040101010101" charset="-122"/>
                <a:ea typeface="华文楷体" panose="02010600040101010101" charset="-122"/>
              </a:rPr>
              <a:t>控制系统；</a:t>
            </a:r>
            <a:r>
              <a:rPr lang="zh-CN" altLang="en-US">
                <a:latin typeface="华文楷体" panose="02010600040101010101" charset="-122"/>
                <a:ea typeface="华文楷体" panose="02010600040101010101" charset="-122"/>
              </a:rPr>
              <a:t>（</a:t>
            </a:r>
            <a:r>
              <a:rPr lang="zh-CN" altLang="en-US">
                <a:solidFill>
                  <a:srgbClr val="00B0F0"/>
                </a:solidFill>
                <a:latin typeface="华文楷体" panose="02010600040101010101" charset="-122"/>
                <a:ea typeface="华文楷体" panose="02010600040101010101" charset="-122"/>
              </a:rPr>
              <a:t>供热通风与空气调节系统</a:t>
            </a:r>
            <a:r>
              <a:rPr lang="zh-CN" altLang="en-US">
                <a:latin typeface="华文楷体" panose="02010600040101010101" charset="-122"/>
                <a:ea typeface="华文楷体" panose="02010600040101010101" charset="-122"/>
              </a:rPr>
              <a:t>）</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d)仪表箱/柜，或建筑物内的正压压力低报警。</a:t>
            </a:r>
            <a:endParaRPr lang="en-US">
              <a:latin typeface="华文楷体" panose="02010600040101010101" charset="-122"/>
              <a:ea typeface="华文楷体" panose="0201060004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83590" y="706755"/>
            <a:ext cx="8239760" cy="5504815"/>
          </a:xfrm>
        </p:spPr>
        <p:txBody>
          <a:bodyPr/>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⑹压力开关的接点应为密封型。在爆炸危险区内安装时，应选用防爆型。宜选用DPDT型干接点。</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⑺当选用膜片密封带毛细管远传式压力(差压)变送器时，毛细管应选用316SS不锈钢，铠装层宜选用300系列不锈钢且长度不宜超过15m。密封膜片的最低材质应为316LSS。</a:t>
            </a:r>
            <a:endParaRPr>
              <a:latin typeface="华文楷体" panose="02010600040101010101" charset="-122"/>
              <a:ea typeface="华文楷体" panose="02010600040101010101" charset="-122"/>
            </a:endParaRPr>
          </a:p>
          <a:p>
            <a:pPr marL="0" indent="0" eaLnBrk="1" latinLnBrk="0" hangingPunct="1">
              <a:spcBef>
                <a:spcPts val="0"/>
              </a:spcBef>
              <a:buNone/>
            </a:pPr>
            <a:r>
              <a:rPr lang="en-US" altLang="zh-CN">
                <a:latin typeface="华文楷体" panose="02010600040101010101" charset="-122"/>
                <a:ea typeface="华文楷体" panose="02010600040101010101" charset="-122"/>
              </a:rPr>
              <a:t>     </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38505" y="669925"/>
            <a:ext cx="8226425" cy="5770245"/>
          </a:xfrm>
        </p:spPr>
        <p:txBody>
          <a:bodyPr/>
          <a:p>
            <a:pPr marL="0" indent="0" eaLnBrk="1" latinLnBrk="0" hangingPunct="1">
              <a:lnSpc>
                <a:spcPts val="3300"/>
              </a:lnSpc>
              <a:spcBef>
                <a:spcPts val="0"/>
              </a:spcBef>
              <a:buNone/>
            </a:pPr>
            <a:r>
              <a:rPr lang="en-US" altLang="zh-CN" b="1">
                <a:solidFill>
                  <a:srgbClr val="00B0F0"/>
                </a:solidFill>
                <a:latin typeface="华文楷体" panose="02010600040101010101" charset="-122"/>
                <a:ea typeface="华文楷体" panose="02010600040101010101" charset="-122"/>
                <a:cs typeface="华文楷体" panose="02010600040101010101" charset="-122"/>
                <a:sym typeface="+mn-ea"/>
              </a:rPr>
              <a:t>    </a:t>
            </a:r>
            <a:r>
              <a:rPr lang="zh-CN" altLang="en-US" b="1">
                <a:solidFill>
                  <a:srgbClr val="00B0F0"/>
                </a:solidFill>
                <a:latin typeface="华文楷体" panose="02010600040101010101" charset="-122"/>
                <a:ea typeface="华文楷体" panose="02010600040101010101" charset="-122"/>
                <a:cs typeface="华文楷体" panose="02010600040101010101" charset="-122"/>
                <a:sym typeface="+mn-ea"/>
              </a:rPr>
              <a:t>四、流量仪表</a:t>
            </a:r>
            <a:endParaRPr lang="zh-CN" altLang="en-US" b="1">
              <a:solidFill>
                <a:srgbClr val="00B0F0"/>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zh-CN" altLang="en-US" b="1" dirty="0">
                <a:solidFill>
                  <a:srgbClr val="FFC000"/>
                </a:solidFill>
                <a:latin typeface="华文楷体" panose="02010600040101010101" charset="-122"/>
                <a:ea typeface="华文楷体" panose="02010600040101010101" charset="-122"/>
                <a:cs typeface="华文楷体" panose="02010600040101010101" charset="-122"/>
                <a:sym typeface="+mn-ea"/>
              </a:rPr>
              <a:t>    </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1.流量测量单位、量程</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⑴流量</a:t>
            </a:r>
            <a:r>
              <a:rPr kumimoji="0" lang="zh-CN" altLang="en-US" kern="1200">
                <a:highlight>
                  <a:srgbClr val="FFFF00"/>
                </a:highlight>
                <a:latin typeface="华文楷体" panose="02010600040101010101" charset="-122"/>
                <a:ea typeface="华文楷体" panose="02010600040101010101" charset="-122"/>
                <a:cs typeface="华文楷体" panose="02010600040101010101" charset="-122"/>
                <a:sym typeface="+mn-ea"/>
              </a:rPr>
              <a:t>测量单位</a:t>
            </a:r>
            <a:r>
              <a:rPr kumimoji="0" lang="zh-CN" altLang="en-US" kern="1200">
                <a:latin typeface="华文楷体" panose="02010600040101010101" charset="-122"/>
                <a:ea typeface="华文楷体" panose="02010600040101010101" charset="-122"/>
                <a:cs typeface="华文楷体" panose="02010600040101010101" charset="-122"/>
                <a:sym typeface="+mn-ea"/>
              </a:rPr>
              <a:t>的选择应符合下列规定：</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a)体积流量用：m³/h、L/h;</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b)质量流量用：kg/h、t/h;</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c)标准状态下，气体体积流量用：Nm³/h(在0℃,0.101325MPa下)。</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⑵</a:t>
            </a:r>
            <a:r>
              <a:rPr kumimoji="0" lang="zh-CN" altLang="en-US" kern="1200">
                <a:highlight>
                  <a:srgbClr val="FFFF00"/>
                </a:highlight>
                <a:latin typeface="华文楷体" panose="02010600040101010101" charset="-122"/>
                <a:ea typeface="华文楷体" panose="02010600040101010101" charset="-122"/>
                <a:cs typeface="华文楷体" panose="02010600040101010101" charset="-122"/>
                <a:sym typeface="+mn-ea"/>
              </a:rPr>
              <a:t>量程的选择及应用</a:t>
            </a:r>
            <a:r>
              <a:rPr kumimoji="0" lang="zh-CN" altLang="en-US" kern="1200">
                <a:latin typeface="华文楷体" panose="02010600040101010101" charset="-122"/>
                <a:ea typeface="华文楷体" panose="02010600040101010101" charset="-122"/>
                <a:cs typeface="华文楷体" panose="02010600040101010101" charset="-122"/>
                <a:sym typeface="+mn-ea"/>
              </a:rPr>
              <a:t>应符合下列规定：</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a)</a:t>
            </a:r>
            <a:r>
              <a:rPr kumimoji="0" lang="zh-CN" altLang="en-US" kern="1200">
                <a:solidFill>
                  <a:srgbClr val="E97551"/>
                </a:solidFill>
                <a:latin typeface="华文楷体" panose="02010600040101010101" charset="-122"/>
                <a:ea typeface="华文楷体" panose="02010600040101010101" charset="-122"/>
                <a:cs typeface="华文楷体" panose="02010600040101010101" charset="-122"/>
                <a:sym typeface="+mn-ea"/>
              </a:rPr>
              <a:t>方根量程</a:t>
            </a:r>
            <a:r>
              <a:rPr kumimoji="0" lang="zh-CN" altLang="en-US" kern="1200">
                <a:latin typeface="华文楷体" panose="02010600040101010101" charset="-122"/>
                <a:ea typeface="华文楷体" panose="02010600040101010101" charset="-122"/>
                <a:cs typeface="华文楷体" panose="02010600040101010101" charset="-122"/>
                <a:sym typeface="+mn-ea"/>
              </a:rPr>
              <a:t>范围：</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1)满量程读数为0～10方根；</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2)最大流量的量程读数不应超过9.5;</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3)正常流量的量程读数应为6.0～8.5;</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kumimoji="0" lang="en-US" altLang="zh-CN" kern="1200">
                <a:latin typeface="华文楷体" panose="02010600040101010101" charset="-122"/>
                <a:ea typeface="华文楷体" panose="02010600040101010101" charset="-122"/>
                <a:cs typeface="华文楷体" panose="02010600040101010101" charset="-122"/>
                <a:sym typeface="+mn-ea"/>
              </a:rPr>
              <a:t>    </a:t>
            </a:r>
            <a:r>
              <a:rPr kumimoji="0" lang="zh-CN" altLang="en-US" kern="1200">
                <a:latin typeface="华文楷体" panose="02010600040101010101" charset="-122"/>
                <a:ea typeface="华文楷体" panose="02010600040101010101" charset="-122"/>
                <a:cs typeface="华文楷体" panose="02010600040101010101" charset="-122"/>
                <a:sym typeface="+mn-ea"/>
              </a:rPr>
              <a:t>4)最小流量的量程读数不应小于3;</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a:buNone/>
            </a:pP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87400" y="578485"/>
            <a:ext cx="8177530" cy="6043930"/>
          </a:xfrm>
        </p:spPr>
        <p:txBody>
          <a:bodyPr/>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b)</a:t>
            </a:r>
            <a:r>
              <a:rPr kumimoji="0" lang="zh-CN" altLang="en-US" kern="1200">
                <a:solidFill>
                  <a:srgbClr val="E97551"/>
                </a:solidFill>
                <a:latin typeface="华文楷体" panose="02010600040101010101" charset="-122"/>
                <a:ea typeface="华文楷体" panose="02010600040101010101" charset="-122"/>
                <a:cs typeface="华文楷体" panose="02010600040101010101" charset="-122"/>
              </a:rPr>
              <a:t>线性量程</a:t>
            </a:r>
            <a:r>
              <a:rPr lang="zh-CN" altLang="en-US">
                <a:latin typeface="华文楷体" panose="02010600040101010101" charset="-122"/>
                <a:ea typeface="华文楷体" panose="02010600040101010101" charset="-122"/>
              </a:rPr>
              <a:t>范围：</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1)满量程读数为0～100%线性；</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2)最大流量的量程读数不应超过90%;</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3)正常流量的量程读数应为40%～70%;4)最小流量的量程读数不应小于10%;</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c)</a:t>
            </a:r>
            <a:r>
              <a:rPr kumimoji="0" lang="zh-CN" altLang="en-US" kern="1200">
                <a:solidFill>
                  <a:srgbClr val="E97551"/>
                </a:solidFill>
                <a:latin typeface="华文楷体" panose="02010600040101010101" charset="-122"/>
                <a:ea typeface="华文楷体" panose="02010600040101010101" charset="-122"/>
                <a:cs typeface="华文楷体" panose="02010600040101010101" charset="-122"/>
              </a:rPr>
              <a:t>方根或线性量程</a:t>
            </a:r>
            <a:r>
              <a:rPr lang="zh-CN" altLang="en-US">
                <a:latin typeface="华文楷体" panose="02010600040101010101" charset="-122"/>
                <a:ea typeface="华文楷体" panose="02010600040101010101" charset="-122"/>
              </a:rPr>
              <a:t>的选择应符合下列规定：</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1)当选用差压式流量计测量气体、蒸汽流量时，差压流量变送器宜选择方根量程，开方运算及温度、压力补偿宜在控制系统或流量计算机内完成；</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2)当选用差压式流量计测量液体流量时，差压流量变送器宜选择线性量程，开方运算宜在变送器内完成，不需要温度和压力补偿；</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3)当选用差压式流量计作为特殊应用时，差压流量变送器应选择方根量程，在控制系统内实现开方运算及温度、压力补偿。</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48030" y="776605"/>
            <a:ext cx="8216900" cy="522541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⑶流量仪表精确度的选择应符合下列规定：</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1)用作能源计量的流量计，应符合</a:t>
            </a:r>
            <a:r>
              <a:rPr lang="zh-CN" altLang="en-US">
                <a:latin typeface="华文楷体" panose="02010600040101010101" charset="-122"/>
                <a:ea typeface="华文楷体" panose="02010600040101010101" charset="-122"/>
              </a:rPr>
              <a:t>《用能单位能源计量器具配备和管理通则》</a:t>
            </a:r>
            <a:r>
              <a:rPr lang="en-US" altLang="zh-CN">
                <a:latin typeface="华文楷体" panose="02010600040101010101" charset="-122"/>
                <a:ea typeface="华文楷体" panose="02010600040101010101" charset="-122"/>
              </a:rPr>
              <a:t>GB 17167—2006的规定</a:t>
            </a:r>
            <a:r>
              <a:rPr lang="zh-CN" altLang="en-US">
                <a:latin typeface="华文楷体" panose="02010600040101010101" charset="-122"/>
                <a:ea typeface="华文楷体" panose="02010600040101010101" charset="-122"/>
              </a:rPr>
              <a:t>；</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2)</a:t>
            </a:r>
            <a:r>
              <a:rPr lang="zh-CN" altLang="en-US">
                <a:latin typeface="华文楷体" panose="02010600040101010101" charset="-122"/>
                <a:ea typeface="华文楷体" panose="02010600040101010101" charset="-122"/>
              </a:rPr>
              <a:t>其他流量仪表精确度的选择应满足工艺专利商对装置过程控制、监测、计量及性能考核的要求。</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Font typeface="Wingdings" panose="05000000000000000000" pitchFamily="2" charset="2"/>
              <a:buNone/>
            </a:pPr>
            <a:r>
              <a:rPr lang="en-US" altLang="zh-CN" b="1">
                <a:solidFill>
                  <a:srgbClr val="7030A0"/>
                </a:solidFill>
                <a:latin typeface="华文楷体" panose="02010600040101010101" charset="-122"/>
                <a:ea typeface="华文楷体" panose="02010600040101010101" charset="-122"/>
                <a:cs typeface="华文楷体" panose="02010600040101010101" charset="-122"/>
                <a:sym typeface="+mn-ea"/>
              </a:rPr>
              <a:t>    2.</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差压式流量计</a:t>
            </a:r>
            <a:endParaRPr kumimoji="1" lang="zh-CN" altLang="en-US" b="1" kern="0">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Font typeface="Wingdings" panose="05000000000000000000" pitchFamily="2" charset="2"/>
              <a:buNone/>
            </a:pPr>
            <a:r>
              <a:rPr lang="en-US" altLang="zh-CN" dirty="0">
                <a:latin typeface="华文楷体" panose="02010600040101010101" charset="-122"/>
                <a:ea typeface="华文楷体" panose="02010600040101010101" charset="-122"/>
                <a:cs typeface="华文楷体" panose="02010600040101010101" charset="-122"/>
                <a:sym typeface="+mn-ea"/>
              </a:rPr>
              <a:t>    </a:t>
            </a:r>
            <a:r>
              <a:rPr lang="zh-CN" altLang="en-US" dirty="0">
                <a:latin typeface="华文楷体" panose="02010600040101010101" charset="-122"/>
                <a:ea typeface="华文楷体" panose="02010600040101010101" charset="-122"/>
                <a:cs typeface="华文楷体" panose="02010600040101010101" charset="-122"/>
                <a:sym typeface="+mn-ea"/>
              </a:rPr>
              <a:t>⑴标准节流装置包括：孔板、喷嘴和文丘里喷嘴、文丘里管，其选型设计应符合</a:t>
            </a:r>
            <a:r>
              <a:rPr lang="zh-CN" altLang="en-US" dirty="0">
                <a:latin typeface="华文楷体" panose="02010600040101010101" charset="-122"/>
                <a:ea typeface="华文楷体" panose="02010600040101010101" charset="-122"/>
                <a:cs typeface="华文楷体" panose="02010600040101010101" charset="-122"/>
                <a:sym typeface="+mn-ea"/>
              </a:rPr>
              <a:t>GB/2624.1-2006～GB/2624.4—2006系列标准。</a:t>
            </a:r>
            <a:endParaRPr lang="zh-CN" altLang="en-US" dirty="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Font typeface="Wingdings" panose="05000000000000000000" pitchFamily="2" charset="2"/>
              <a:buNone/>
            </a:pPr>
            <a:r>
              <a:rPr lang="zh-CN" altLang="en-US" dirty="0">
                <a:latin typeface="华文楷体" panose="02010600040101010101" charset="-122"/>
                <a:ea typeface="华文楷体" panose="02010600040101010101" charset="-122"/>
                <a:cs typeface="华文楷体" panose="02010600040101010101" charset="-122"/>
                <a:sym typeface="+mn-ea"/>
              </a:rPr>
              <a:t> </a:t>
            </a:r>
            <a:r>
              <a:rPr lang="en-US" altLang="zh-CN" dirty="0">
                <a:latin typeface="华文楷体" panose="02010600040101010101" charset="-122"/>
                <a:ea typeface="华文楷体" panose="02010600040101010101" charset="-122"/>
                <a:cs typeface="华文楷体" panose="02010600040101010101" charset="-122"/>
                <a:sym typeface="+mn-ea"/>
              </a:rPr>
              <a:t>   </a:t>
            </a:r>
            <a:r>
              <a:rPr lang="zh-CN" altLang="en-US" dirty="0">
                <a:latin typeface="华文楷体" panose="02010600040101010101" charset="-122"/>
                <a:ea typeface="华文楷体" panose="02010600040101010101" charset="-122"/>
                <a:cs typeface="华文楷体" panose="02010600040101010101" charset="-122"/>
                <a:sym typeface="+mn-ea"/>
              </a:rPr>
              <a:t>⑵非标准节流装置包括：限流孔板、偏心孔板、圆缺孔板、平衡流量计、内藏孔板差压变送器、楔形流量计、均速管流量计等，其选型应符合制造厂标准</a:t>
            </a:r>
            <a:r>
              <a:rPr lang="zh-CN" dirty="0">
                <a:latin typeface="华文楷体" panose="02010600040101010101" charset="-122"/>
                <a:ea typeface="华文楷体" panose="02010600040101010101" charset="-122"/>
                <a:cs typeface="华文楷体" panose="02010600040101010101" charset="-122"/>
                <a:sym typeface="+mn-ea"/>
              </a:rPr>
              <a:t>。</a:t>
            </a:r>
            <a:endParaRPr lang="zh-CN">
              <a:latin typeface="华文楷体" panose="02010600040101010101" charset="-122"/>
              <a:ea typeface="华文楷体" panose="0201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5960" y="654050"/>
            <a:ext cx="8268970" cy="572833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⑶与节流装置配套的差压变送器的量程选择，应符合下列规定：</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a)差压变送器的量程宜从6kPa、10kPa、16kPa、25kPa、40kPa、50kPa系列值中选取，在满足测量要求的前提下，对于液体介质测量应首选25kPa;</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b)当采用1套节流装置配差压变送器无法满足测量精确度或工艺对较大范围度的要求时，可采用2套或3套节流装置配差压变送器并联使用。</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53110" y="562610"/>
            <a:ext cx="7973695" cy="6099810"/>
          </a:xfrm>
          <a:prstGeom prst="rect">
            <a:avLst/>
          </a:prstGeom>
          <a:noFill/>
        </p:spPr>
        <p:txBody>
          <a:bodyPr wrap="square" rtlCol="0">
            <a:noAutofit/>
          </a:bodyPr>
          <a:p>
            <a:pPr marL="0" indent="0" eaLnBrk="1" latinLnBrk="0" hangingPunct="1">
              <a:lnSpc>
                <a:spcPts val="3100"/>
              </a:lnSpc>
              <a:buFont typeface="Wingdings" panose="05000000000000000000" pitchFamily="2" charset="2"/>
              <a:buNone/>
            </a:pPr>
            <a:r>
              <a:rPr kumimoji="1" lang="en-US" altLang="zh-CN" sz="2400" b="1" kern="0">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    </a:t>
            </a:r>
            <a:r>
              <a:rPr kumimoji="1" lang="zh-CN" altLang="en-US" sz="2400" b="1" kern="0">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3.转子流量计</a:t>
            </a:r>
            <a:endParaRPr kumimoji="1" lang="zh-CN" altLang="en-US" sz="2400" b="1" kern="0">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100"/>
              </a:lnSpc>
              <a:buFont typeface="Wingdings" panose="05000000000000000000" pitchFamily="2" charset="2"/>
              <a:buNone/>
            </a:pPr>
            <a:r>
              <a:rPr lang="en-US" sz="2400" dirty="0">
                <a:latin typeface="华文楷体" panose="02010600040101010101" charset="-122"/>
                <a:ea typeface="华文楷体" panose="02010600040101010101" charset="-122"/>
                <a:cs typeface="华文楷体" panose="02010600040101010101" charset="-122"/>
                <a:sym typeface="+mn-ea"/>
              </a:rPr>
              <a:t>    </a:t>
            </a:r>
            <a:r>
              <a:rPr sz="2400" dirty="0">
                <a:latin typeface="华文楷体" panose="02010600040101010101" charset="-122"/>
                <a:ea typeface="华文楷体" panose="02010600040101010101" charset="-122"/>
                <a:cs typeface="华文楷体" panose="02010600040101010101" charset="-122"/>
                <a:sym typeface="+mn-ea"/>
              </a:rPr>
              <a:t>⑴当要求就地流量指示和/或带远传报警</a:t>
            </a:r>
            <a:r>
              <a:rPr lang="zh-CN" sz="2400" dirty="0">
                <a:latin typeface="华文楷体" panose="02010600040101010101" charset="-122"/>
                <a:ea typeface="华文楷体" panose="02010600040101010101" charset="-122"/>
                <a:cs typeface="华文楷体" panose="02010600040101010101" charset="-122"/>
                <a:sym typeface="+mn-ea"/>
              </a:rPr>
              <a:t>、</a:t>
            </a:r>
            <a:r>
              <a:rPr sz="2400" dirty="0">
                <a:latin typeface="华文楷体" panose="02010600040101010101" charset="-122"/>
                <a:ea typeface="华文楷体" panose="02010600040101010101" charset="-122"/>
                <a:cs typeface="华文楷体" panose="02010600040101010101" charset="-122"/>
                <a:sym typeface="+mn-ea"/>
              </a:rPr>
              <a:t>测量，测量范围较小且对精确度要求不高时，宜选用转子流量计。转子流量计包括</a:t>
            </a:r>
            <a:r>
              <a:rPr sz="2400" u="sng" dirty="0">
                <a:latin typeface="华文楷体" panose="02010600040101010101" charset="-122"/>
                <a:ea typeface="华文楷体" panose="02010600040101010101" charset="-122"/>
                <a:cs typeface="华文楷体" panose="02010600040101010101" charset="-122"/>
                <a:sym typeface="+mn-ea"/>
              </a:rPr>
              <a:t>玻璃管转子流量计</a:t>
            </a:r>
            <a:r>
              <a:rPr sz="2400" dirty="0">
                <a:latin typeface="华文楷体" panose="02010600040101010101" charset="-122"/>
                <a:ea typeface="华文楷体" panose="02010600040101010101" charset="-122"/>
                <a:cs typeface="华文楷体" panose="02010600040101010101" charset="-122"/>
                <a:sym typeface="+mn-ea"/>
              </a:rPr>
              <a:t>、</a:t>
            </a:r>
            <a:r>
              <a:rPr sz="2400" u="sng" dirty="0">
                <a:latin typeface="华文楷体" panose="02010600040101010101" charset="-122"/>
                <a:ea typeface="华文楷体" panose="02010600040101010101" charset="-122"/>
                <a:cs typeface="华文楷体" panose="02010600040101010101" charset="-122"/>
                <a:sym typeface="+mn-ea"/>
              </a:rPr>
              <a:t>金属管转子流量计</a:t>
            </a:r>
            <a:r>
              <a:rPr sz="2400" dirty="0">
                <a:latin typeface="华文楷体" panose="02010600040101010101" charset="-122"/>
                <a:ea typeface="华文楷体" panose="02010600040101010101" charset="-122"/>
                <a:cs typeface="华文楷体" panose="02010600040101010101" charset="-122"/>
                <a:sym typeface="+mn-ea"/>
              </a:rPr>
              <a:t>、</a:t>
            </a:r>
            <a:r>
              <a:rPr sz="2400" u="sng" dirty="0">
                <a:latin typeface="华文楷体" panose="02010600040101010101" charset="-122"/>
                <a:ea typeface="华文楷体" panose="02010600040101010101" charset="-122"/>
                <a:cs typeface="华文楷体" panose="02010600040101010101" charset="-122"/>
                <a:sym typeface="+mn-ea"/>
              </a:rPr>
              <a:t>夹套型金属管转子流量计</a:t>
            </a:r>
            <a:r>
              <a:rPr sz="2400" dirty="0">
                <a:latin typeface="华文楷体" panose="02010600040101010101" charset="-122"/>
                <a:ea typeface="华文楷体" panose="02010600040101010101" charset="-122"/>
                <a:cs typeface="华文楷体" panose="02010600040101010101" charset="-122"/>
                <a:sym typeface="+mn-ea"/>
              </a:rPr>
              <a:t>和</a:t>
            </a:r>
            <a:r>
              <a:rPr sz="2400" u="sng" dirty="0">
                <a:latin typeface="华文楷体" panose="02010600040101010101" charset="-122"/>
                <a:ea typeface="华文楷体" panose="02010600040101010101" charset="-122"/>
                <a:cs typeface="华文楷体" panose="02010600040101010101" charset="-122"/>
                <a:sym typeface="+mn-ea"/>
              </a:rPr>
              <a:t>吹洗转子流量计</a:t>
            </a:r>
            <a:r>
              <a:rPr sz="2400" dirty="0">
                <a:latin typeface="华文楷体" panose="02010600040101010101" charset="-122"/>
                <a:ea typeface="华文楷体" panose="02010600040101010101" charset="-122"/>
                <a:cs typeface="华文楷体" panose="02010600040101010101" charset="-122"/>
                <a:sym typeface="+mn-ea"/>
              </a:rPr>
              <a:t>，其选型应符合下列一般规定：</a:t>
            </a:r>
            <a:endParaRPr sz="2400" dirty="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100"/>
              </a:lnSpc>
              <a:buFont typeface="Wingdings" panose="05000000000000000000" pitchFamily="2" charset="2"/>
              <a:buNone/>
            </a:pPr>
            <a:r>
              <a:rPr lang="en-US" sz="2400" dirty="0">
                <a:latin typeface="华文楷体" panose="02010600040101010101" charset="-122"/>
                <a:ea typeface="华文楷体" panose="02010600040101010101" charset="-122"/>
                <a:cs typeface="华文楷体" panose="02010600040101010101" charset="-122"/>
                <a:sym typeface="+mn-ea"/>
              </a:rPr>
              <a:t>    </a:t>
            </a:r>
            <a:r>
              <a:rPr sz="2400" dirty="0">
                <a:latin typeface="华文楷体" panose="02010600040101010101" charset="-122"/>
                <a:ea typeface="华文楷体" panose="02010600040101010101" charset="-122"/>
                <a:cs typeface="华文楷体" panose="02010600040101010101" charset="-122"/>
                <a:sym typeface="+mn-ea"/>
              </a:rPr>
              <a:t>a)转子流量计的通径宜为DN15～DN150(带内衬时宜为DN20～DN150),压力等级宜为PN10、PN20及PN50;</a:t>
            </a:r>
            <a:endParaRPr sz="2400" dirty="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100"/>
              </a:lnSpc>
              <a:buFont typeface="Wingdings" panose="05000000000000000000" pitchFamily="2" charset="2"/>
              <a:buNone/>
            </a:pPr>
            <a:r>
              <a:rPr lang="en-US" sz="2400" dirty="0">
                <a:latin typeface="华文楷体" panose="02010600040101010101" charset="-122"/>
                <a:ea typeface="华文楷体" panose="02010600040101010101" charset="-122"/>
                <a:cs typeface="华文楷体" panose="02010600040101010101" charset="-122"/>
                <a:sym typeface="+mn-ea"/>
              </a:rPr>
              <a:t>    </a:t>
            </a:r>
            <a:r>
              <a:rPr sz="2400" dirty="0">
                <a:latin typeface="华文楷体" panose="02010600040101010101" charset="-122"/>
                <a:ea typeface="华文楷体" panose="02010600040101010101" charset="-122"/>
                <a:cs typeface="华文楷体" panose="02010600040101010101" charset="-122"/>
                <a:sym typeface="+mn-ea"/>
              </a:rPr>
              <a:t>b)</a:t>
            </a:r>
            <a:r>
              <a:rPr sz="2400" dirty="0">
                <a:latin typeface="华文楷体" panose="02010600040101010101" charset="-122"/>
                <a:ea typeface="华文楷体" panose="02010600040101010101" charset="-122"/>
                <a:cs typeface="华文楷体" panose="02010600040101010101" charset="-122"/>
                <a:sym typeface="+mn-ea"/>
              </a:rPr>
              <a:t>用于就地指示的转子流量计精确度不宜低于2.5级，用于远传的转子流量计精确度不宜低于1.5级；</a:t>
            </a:r>
            <a:endParaRPr sz="2400" dirty="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100"/>
              </a:lnSpc>
              <a:buFont typeface="Wingdings" panose="05000000000000000000" pitchFamily="2" charset="2"/>
              <a:buNone/>
            </a:pPr>
            <a:r>
              <a:rPr lang="en-US" sz="2400" dirty="0">
                <a:latin typeface="华文楷体" panose="02010600040101010101" charset="-122"/>
                <a:ea typeface="华文楷体" panose="02010600040101010101" charset="-122"/>
                <a:cs typeface="华文楷体" panose="02010600040101010101" charset="-122"/>
                <a:sym typeface="+mn-ea"/>
              </a:rPr>
              <a:t>    </a:t>
            </a:r>
            <a:r>
              <a:rPr sz="2400" dirty="0">
                <a:latin typeface="华文楷体" panose="02010600040101010101" charset="-122"/>
                <a:ea typeface="华文楷体" panose="02010600040101010101" charset="-122"/>
                <a:cs typeface="华文楷体" panose="02010600040101010101" charset="-122"/>
                <a:sym typeface="+mn-ea"/>
              </a:rPr>
              <a:t>c)正常流量宜为满量程的</a:t>
            </a:r>
            <a:r>
              <a:rPr sz="2400" dirty="0">
                <a:solidFill>
                  <a:srgbClr val="FF0000"/>
                </a:solidFill>
                <a:latin typeface="华文楷体" panose="02010600040101010101" charset="-122"/>
                <a:ea typeface="华文楷体" panose="02010600040101010101" charset="-122"/>
                <a:cs typeface="华文楷体" panose="02010600040101010101" charset="-122"/>
                <a:sym typeface="+mn-ea"/>
              </a:rPr>
              <a:t>60%～80%</a:t>
            </a:r>
            <a:r>
              <a:rPr sz="2400" dirty="0">
                <a:latin typeface="华文楷体" panose="02010600040101010101" charset="-122"/>
                <a:ea typeface="华文楷体" panose="02010600040101010101" charset="-122"/>
                <a:cs typeface="华文楷体" panose="02010600040101010101" charset="-122"/>
                <a:sym typeface="+mn-ea"/>
              </a:rPr>
              <a:t>,工艺最小流量和最大流量应该在满量程的</a:t>
            </a:r>
            <a:r>
              <a:rPr sz="2400" dirty="0">
                <a:solidFill>
                  <a:srgbClr val="FF0000"/>
                </a:solidFill>
                <a:latin typeface="华文楷体" panose="02010600040101010101" charset="-122"/>
                <a:ea typeface="华文楷体" panose="02010600040101010101" charset="-122"/>
                <a:cs typeface="华文楷体" panose="02010600040101010101" charset="-122"/>
                <a:sym typeface="+mn-ea"/>
              </a:rPr>
              <a:t>10%和90%</a:t>
            </a:r>
            <a:r>
              <a:rPr sz="2400" dirty="0">
                <a:latin typeface="华文楷体" panose="02010600040101010101" charset="-122"/>
                <a:ea typeface="华文楷体" panose="02010600040101010101" charset="-122"/>
                <a:cs typeface="华文楷体" panose="02010600040101010101" charset="-122"/>
                <a:sym typeface="+mn-ea"/>
              </a:rPr>
              <a:t>之间；</a:t>
            </a:r>
            <a:endParaRPr sz="2400" dirty="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100"/>
              </a:lnSpc>
              <a:buFont typeface="Wingdings" panose="05000000000000000000" pitchFamily="2" charset="2"/>
              <a:buNone/>
            </a:pPr>
            <a:r>
              <a:rPr lang="en-US" sz="2400" dirty="0">
                <a:latin typeface="华文楷体" panose="02010600040101010101" charset="-122"/>
                <a:ea typeface="华文楷体" panose="02010600040101010101" charset="-122"/>
                <a:cs typeface="华文楷体" panose="02010600040101010101" charset="-122"/>
                <a:sym typeface="+mn-ea"/>
              </a:rPr>
              <a:t>    </a:t>
            </a:r>
            <a:r>
              <a:rPr sz="2400" dirty="0">
                <a:latin typeface="华文楷体" panose="02010600040101010101" charset="-122"/>
                <a:ea typeface="华文楷体" panose="02010600040101010101" charset="-122"/>
                <a:cs typeface="华文楷体" panose="02010600040101010101" charset="-122"/>
                <a:sym typeface="+mn-ea"/>
              </a:rPr>
              <a:t>d)转子流量计的本体材质应相等或高于管道材质，浮子的材质不应低于316SS,也可根据工艺介质的腐蚀性采用蒙耐尔、哈氏C及钛等材质；</a:t>
            </a:r>
            <a:endParaRPr sz="2400" dirty="0">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0565" y="580390"/>
            <a:ext cx="8254365" cy="5904230"/>
          </a:xfrm>
        </p:spPr>
        <p:txBody>
          <a:bodyPr/>
          <a:p>
            <a:pPr marL="0" indent="0" eaLnBrk="1" latinLnBrk="0" hangingPunct="1">
              <a:lnSpc>
                <a:spcPts val="3300"/>
              </a:lnSpc>
              <a:spcBef>
                <a:spcPts val="0"/>
              </a:spcBef>
              <a:buFont typeface="Wingdings" panose="05000000000000000000" pitchFamily="2" charset="2"/>
              <a:buNone/>
            </a:pPr>
            <a:r>
              <a:rPr lang="en-US" dirty="0">
                <a:latin typeface="华文楷体" panose="02010600040101010101" charset="-122"/>
                <a:ea typeface="华文楷体" panose="02010600040101010101" charset="-122"/>
                <a:cs typeface="华文楷体" panose="02010600040101010101" charset="-122"/>
                <a:sym typeface="+mn-ea"/>
              </a:rPr>
              <a:t>    </a:t>
            </a:r>
            <a:r>
              <a:rPr dirty="0">
                <a:latin typeface="华文楷体" panose="02010600040101010101" charset="-122"/>
                <a:ea typeface="华文楷体" panose="02010600040101010101" charset="-122"/>
                <a:cs typeface="华文楷体" panose="02010600040101010101" charset="-122"/>
                <a:sym typeface="+mn-ea"/>
              </a:rPr>
              <a:t>e)当被测介质内含有少量铁磁性物质时，应在转子流量计前</a:t>
            </a:r>
            <a:r>
              <a:rPr dirty="0">
                <a:solidFill>
                  <a:srgbClr val="FF0000"/>
                </a:solidFill>
                <a:latin typeface="华文楷体" panose="02010600040101010101" charset="-122"/>
                <a:ea typeface="华文楷体" panose="02010600040101010101" charset="-122"/>
                <a:cs typeface="华文楷体" panose="02010600040101010101" charset="-122"/>
                <a:sym typeface="+mn-ea"/>
              </a:rPr>
              <a:t>加装磁过滤器</a:t>
            </a:r>
            <a:r>
              <a:rPr dirty="0">
                <a:latin typeface="华文楷体" panose="02010600040101010101" charset="-122"/>
                <a:ea typeface="华文楷体" panose="02010600040101010101" charset="-122"/>
                <a:cs typeface="华文楷体" panose="02010600040101010101" charset="-122"/>
                <a:sym typeface="+mn-ea"/>
              </a:rPr>
              <a:t>；</a:t>
            </a:r>
            <a:endParaRPr dirty="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Font typeface="Wingdings" panose="05000000000000000000" pitchFamily="2" charset="2"/>
              <a:buNone/>
            </a:pPr>
            <a:r>
              <a:rPr lang="en-US" dirty="0">
                <a:latin typeface="华文楷体" panose="02010600040101010101" charset="-122"/>
                <a:ea typeface="华文楷体" panose="02010600040101010101" charset="-122"/>
                <a:cs typeface="华文楷体" panose="02010600040101010101" charset="-122"/>
                <a:sym typeface="+mn-ea"/>
              </a:rPr>
              <a:t>    </a:t>
            </a:r>
            <a:r>
              <a:rPr dirty="0">
                <a:latin typeface="华文楷体" panose="02010600040101010101" charset="-122"/>
                <a:ea typeface="华文楷体" panose="02010600040101010101" charset="-122"/>
                <a:cs typeface="华文楷体" panose="02010600040101010101" charset="-122"/>
                <a:sym typeface="+mn-ea"/>
              </a:rPr>
              <a:t>f)  当被测介质为气体、蒸汽或脉动液体时，转子流量计应配有阻尼机构；</a:t>
            </a:r>
            <a:endParaRPr dirty="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Font typeface="Wingdings" panose="05000000000000000000" pitchFamily="2" charset="2"/>
              <a:buNone/>
            </a:pPr>
            <a:r>
              <a:rPr lang="en-US" dirty="0">
                <a:latin typeface="华文楷体" panose="02010600040101010101" charset="-122"/>
                <a:ea typeface="华文楷体" panose="02010600040101010101" charset="-122"/>
                <a:cs typeface="华文楷体" panose="02010600040101010101" charset="-122"/>
                <a:sym typeface="+mn-ea"/>
              </a:rPr>
              <a:t>    </a:t>
            </a:r>
            <a:r>
              <a:rPr dirty="0">
                <a:latin typeface="华文楷体" panose="02010600040101010101" charset="-122"/>
                <a:ea typeface="华文楷体" panose="02010600040101010101" charset="-122"/>
                <a:cs typeface="华文楷体" panose="02010600040101010101" charset="-122"/>
                <a:sym typeface="+mn-ea"/>
              </a:rPr>
              <a:t>g)转子流量计应垂直安装，流体</a:t>
            </a:r>
            <a:r>
              <a:rPr dirty="0">
                <a:solidFill>
                  <a:srgbClr val="FF0000"/>
                </a:solidFill>
                <a:latin typeface="华文楷体" panose="02010600040101010101" charset="-122"/>
                <a:ea typeface="华文楷体" panose="02010600040101010101" charset="-122"/>
                <a:cs typeface="华文楷体" panose="02010600040101010101" charset="-122"/>
                <a:sym typeface="+mn-ea"/>
              </a:rPr>
              <a:t>自下而上</a:t>
            </a:r>
            <a:r>
              <a:rPr dirty="0">
                <a:latin typeface="华文楷体" panose="02010600040101010101" charset="-122"/>
                <a:ea typeface="华文楷体" panose="02010600040101010101" charset="-122"/>
                <a:cs typeface="华文楷体" panose="02010600040101010101" charset="-122"/>
                <a:sym typeface="+mn-ea"/>
              </a:rPr>
              <a:t>流过。</a:t>
            </a:r>
            <a:endParaRPr dirty="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Font typeface="Wingdings" panose="05000000000000000000" pitchFamily="2" charset="2"/>
              <a:buNone/>
            </a:pPr>
            <a:r>
              <a:rPr lang="en-US" altLang="zh-CN">
                <a:solidFill>
                  <a:schemeClr val="tx1"/>
                </a:solidFill>
                <a:latin typeface="华文楷体" panose="02010600040101010101" charset="-122"/>
                <a:ea typeface="华文楷体" panose="02010600040101010101" charset="-122"/>
                <a:sym typeface="+mn-ea"/>
              </a:rPr>
              <a:t>    </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4.速度式流量计</a:t>
            </a:r>
            <a:endPar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Font typeface="Wingdings" panose="05000000000000000000" pitchFamily="2" charset="2"/>
              <a:buNone/>
            </a:pPr>
            <a:r>
              <a:rPr lang="en-US" altLang="zh-CN">
                <a:solidFill>
                  <a:schemeClr val="tx1"/>
                </a:solidFill>
                <a:latin typeface="华文楷体" panose="02010600040101010101" charset="-122"/>
                <a:ea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sym typeface="+mn-ea"/>
              </a:rPr>
              <a:t>⑴</a:t>
            </a:r>
            <a:r>
              <a:rPr lang="zh-CN" altLang="en-US">
                <a:solidFill>
                  <a:schemeClr val="tx1"/>
                </a:solidFill>
                <a:highlight>
                  <a:srgbClr val="FFFF00"/>
                </a:highlight>
                <a:latin typeface="华文楷体" panose="02010600040101010101" charset="-122"/>
                <a:ea typeface="华文楷体" panose="02010600040101010101" charset="-122"/>
                <a:sym typeface="+mn-ea"/>
              </a:rPr>
              <a:t>涡轮流量计</a:t>
            </a:r>
            <a:r>
              <a:rPr lang="zh-CN" altLang="en-US">
                <a:solidFill>
                  <a:schemeClr val="tx1"/>
                </a:solidFill>
                <a:latin typeface="华文楷体" panose="02010600040101010101" charset="-122"/>
                <a:ea typeface="华文楷体" panose="02010600040101010101" charset="-122"/>
                <a:sym typeface="+mn-ea"/>
              </a:rPr>
              <a:t>的选型应符合下列规定：</a:t>
            </a:r>
            <a:endParaRPr lang="zh-CN" altLang="en-US">
              <a:solidFill>
                <a:schemeClr val="tx1"/>
              </a:solidFill>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Font typeface="Wingdings" panose="05000000000000000000" pitchFamily="2" charset="2"/>
              <a:buNone/>
            </a:pPr>
            <a:r>
              <a:rPr lang="en-US" altLang="zh-CN">
                <a:solidFill>
                  <a:schemeClr val="tx1"/>
                </a:solidFill>
                <a:latin typeface="华文楷体" panose="02010600040101010101" charset="-122"/>
                <a:ea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sym typeface="+mn-ea"/>
              </a:rPr>
              <a:t>a)对于洁净的气体或黏度不大于5</a:t>
            </a:r>
            <a:r>
              <a:rPr lang="zh-CN" altLang="en-US">
                <a:latin typeface="华文楷体" panose="02010600040101010101" charset="-122"/>
                <a:ea typeface="华文楷体" panose="02010600040101010101" charset="-122"/>
                <a:sym typeface="+mn-ea"/>
              </a:rPr>
              <a:t>Pa·s</a:t>
            </a:r>
            <a:r>
              <a:rPr lang="zh-CN" altLang="en-US">
                <a:solidFill>
                  <a:schemeClr val="tx1"/>
                </a:solidFill>
                <a:latin typeface="华文楷体" panose="02010600040101010101" charset="-122"/>
                <a:ea typeface="华文楷体" panose="02010600040101010101" charset="-122"/>
                <a:sym typeface="+mn-ea"/>
              </a:rPr>
              <a:t>的洁净液体的流量测量，当精确度要求高，范围度要求不大于10:1时，宜选用涡轮流量计；</a:t>
            </a:r>
            <a:endParaRPr lang="zh-CN" altLang="en-US">
              <a:solidFill>
                <a:schemeClr val="tx1"/>
              </a:solidFill>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Font typeface="Wingdings" panose="05000000000000000000" pitchFamily="2" charset="2"/>
              <a:buNone/>
            </a:pPr>
            <a:r>
              <a:rPr lang="en-US" altLang="zh-CN">
                <a:solidFill>
                  <a:schemeClr val="tx1"/>
                </a:solidFill>
                <a:latin typeface="华文楷体" panose="02010600040101010101" charset="-122"/>
                <a:ea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sym typeface="+mn-ea"/>
              </a:rPr>
              <a:t>b)对于大管径流量测量，当要求压力损失小且精确度要求不高时，可选用插入式涡轮流量计；</a:t>
            </a:r>
            <a:endParaRPr lang="zh-CN" altLang="en-US">
              <a:solidFill>
                <a:schemeClr val="tx1"/>
              </a:solidFill>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Font typeface="Wingdings" panose="05000000000000000000" pitchFamily="2" charset="2"/>
              <a:buNone/>
            </a:pPr>
            <a:r>
              <a:rPr lang="en-US" altLang="zh-CN">
                <a:solidFill>
                  <a:schemeClr val="tx1"/>
                </a:solidFill>
                <a:latin typeface="华文楷体" panose="02010600040101010101" charset="-122"/>
                <a:ea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sym typeface="+mn-ea"/>
              </a:rPr>
              <a:t>c)对于液体测量，涡轮流量计应水平安装并使液体充满管道。  </a:t>
            </a:r>
            <a:endParaRPr lang="zh-CN" altLang="en-US">
              <a:solidFill>
                <a:schemeClr val="tx1"/>
              </a:solidFill>
              <a:latin typeface="华文楷体" panose="02010600040101010101" charset="-122"/>
              <a:ea typeface="华文楷体" panose="02010600040101010101"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AutoShape 6"/>
          <p:cNvSpPr>
            <a:spLocks noChangeArrowheads="1"/>
          </p:cNvSpPr>
          <p:nvPr/>
        </p:nvSpPr>
        <p:spPr bwMode="auto">
          <a:xfrm>
            <a:off x="1898015" y="704850"/>
            <a:ext cx="4828540" cy="501650"/>
          </a:xfrm>
          <a:prstGeom prst="flowChartTerminator">
            <a:avLst/>
          </a:prstGeom>
          <a:solidFill>
            <a:srgbClr val="FFC000"/>
          </a:solidFill>
          <a:ln w="9525" algn="ctr">
            <a:solidFill>
              <a:schemeClr val="bg2"/>
            </a:solidFill>
            <a:miter lim="800000"/>
          </a:ln>
        </p:spPr>
        <p:txBody>
          <a:bodyPr wrap="none" anchor="ctr"/>
          <a:p>
            <a:pPr algn="ctr"/>
            <a:r>
              <a:rPr lang="zh-CN" altLang="en-US" sz="2800" b="1" dirty="0">
                <a:solidFill>
                  <a:srgbClr val="000099"/>
                </a:solidFill>
                <a:latin typeface="+mj-ea"/>
                <a:ea typeface="+mj-ea"/>
                <a:cs typeface="+mj-ea"/>
              </a:rPr>
              <a:t>第一节</a:t>
            </a:r>
            <a:r>
              <a:rPr lang="en-US" altLang="zh-CN" sz="2800" b="1" dirty="0">
                <a:solidFill>
                  <a:srgbClr val="000099"/>
                </a:solidFill>
                <a:latin typeface="+mj-ea"/>
                <a:ea typeface="+mj-ea"/>
                <a:cs typeface="+mj-ea"/>
              </a:rPr>
              <a:t> </a:t>
            </a:r>
            <a:r>
              <a:rPr lang="zh-CN" altLang="en-US" sz="2800" b="1" dirty="0">
                <a:solidFill>
                  <a:srgbClr val="000099"/>
                </a:solidFill>
                <a:latin typeface="+mj-ea"/>
                <a:ea typeface="+mj-ea"/>
                <a:cs typeface="+mj-ea"/>
              </a:rPr>
              <a:t>自动化仪表选型</a:t>
            </a:r>
            <a:endParaRPr lang="zh-CN" altLang="en-US" sz="2800" b="1" dirty="0">
              <a:solidFill>
                <a:srgbClr val="000099"/>
              </a:solidFill>
              <a:latin typeface="+mj-ea"/>
              <a:ea typeface="+mj-ea"/>
              <a:cs typeface="+mj-ea"/>
            </a:endParaRPr>
          </a:p>
        </p:txBody>
      </p:sp>
      <p:sp>
        <p:nvSpPr>
          <p:cNvPr id="2" name="文本框 1"/>
          <p:cNvSpPr txBox="1"/>
          <p:nvPr/>
        </p:nvSpPr>
        <p:spPr>
          <a:xfrm>
            <a:off x="692785" y="1510665"/>
            <a:ext cx="8020050" cy="4746625"/>
          </a:xfrm>
          <a:prstGeom prst="rect">
            <a:avLst/>
          </a:prstGeom>
          <a:noFill/>
        </p:spPr>
        <p:txBody>
          <a:bodyPr wrap="square" rtlCol="0">
            <a:spAutoFit/>
          </a:bodyPr>
          <a:p>
            <a:pPr marL="0" indent="0" eaLnBrk="1" latinLnBrk="0" hangingPunct="1">
              <a:lnSpc>
                <a:spcPts val="3300"/>
              </a:lnSpc>
            </a:pPr>
            <a:r>
              <a:rPr lang="en-US" altLang="zh-CN" sz="2400">
                <a:latin typeface="华文楷体" panose="02010600040101010101" charset="-122"/>
                <a:ea typeface="华文楷体" panose="02010600040101010101" charset="-122"/>
                <a:cs typeface="华文楷体" panose="02010600040101010101" charset="-122"/>
                <a:sym typeface="+mn-ea"/>
              </a:rPr>
              <a:t>    </a:t>
            </a:r>
            <a:r>
              <a:rPr lang="zh-CN" altLang="en-US" sz="2400">
                <a:latin typeface="华文楷体" panose="02010600040101010101" charset="-122"/>
                <a:ea typeface="华文楷体" panose="02010600040101010101" charset="-122"/>
                <a:cs typeface="华文楷体" panose="02010600040101010101" charset="-122"/>
                <a:sym typeface="+mn-ea"/>
              </a:rPr>
              <a:t>在化工生产过程中，一切操作都是在设定条件下进行。为保证化工生产的正常运行和安全，提高产品质量，节能降耗，必须准确及时地对</a:t>
            </a:r>
            <a:r>
              <a:rPr lang="zh-CN" altLang="en-US" sz="2400" b="1">
                <a:gradFill>
                  <a:gsLst>
                    <a:gs pos="0">
                      <a:srgbClr val="14CD68"/>
                    </a:gs>
                    <a:gs pos="100000">
                      <a:srgbClr val="035C7D"/>
                    </a:gs>
                  </a:gsLst>
                  <a:lin scaled="0"/>
                </a:gradFill>
                <a:latin typeface="华文楷体" panose="02010600040101010101" charset="-122"/>
                <a:ea typeface="华文楷体" panose="02010600040101010101" charset="-122"/>
                <a:cs typeface="华文楷体" panose="02010600040101010101" charset="-122"/>
                <a:sym typeface="+mn-ea"/>
              </a:rPr>
              <a:t>温度、压力、物位、流量、成分</a:t>
            </a:r>
            <a:r>
              <a:rPr lang="zh-CN" altLang="en-US" sz="2400">
                <a:latin typeface="华文楷体" panose="02010600040101010101" charset="-122"/>
                <a:ea typeface="华文楷体" panose="02010600040101010101" charset="-122"/>
                <a:cs typeface="华文楷体" panose="02010600040101010101" charset="-122"/>
                <a:sym typeface="+mn-ea"/>
              </a:rPr>
              <a:t>等参数进行测量和控制。</a:t>
            </a:r>
            <a:endParaRPr lang="zh-CN" altLang="en-US" sz="2400">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pPr>
            <a:r>
              <a:rPr lang="zh-CN" altLang="en-US" sz="2400">
                <a:latin typeface="华文楷体" panose="02010600040101010101" charset="-122"/>
                <a:ea typeface="华文楷体" panose="02010600040101010101" charset="-122"/>
                <a:cs typeface="华文楷体" panose="02010600040101010101" charset="-122"/>
                <a:sym typeface="+mn-ea"/>
              </a:rPr>
              <a:t>    化工测量仪表分为</a:t>
            </a:r>
            <a:r>
              <a:rPr lang="zh-CN" altLang="en-US" sz="2400">
                <a:solidFill>
                  <a:srgbClr val="FF0000"/>
                </a:solidFill>
                <a:latin typeface="华文楷体" panose="02010600040101010101" charset="-122"/>
                <a:ea typeface="华文楷体" panose="02010600040101010101" charset="-122"/>
                <a:cs typeface="华文楷体" panose="02010600040101010101" charset="-122"/>
                <a:sym typeface="+mn-ea"/>
              </a:rPr>
              <a:t>一次仪表</a:t>
            </a:r>
            <a:r>
              <a:rPr lang="zh-CN" altLang="en-US" sz="2400">
                <a:latin typeface="华文楷体" panose="02010600040101010101" charset="-122"/>
                <a:ea typeface="华文楷体" panose="02010600040101010101" charset="-122"/>
                <a:cs typeface="华文楷体" panose="02010600040101010101" charset="-122"/>
                <a:sym typeface="+mn-ea"/>
              </a:rPr>
              <a:t>和</a:t>
            </a:r>
            <a:r>
              <a:rPr lang="zh-CN" altLang="en-US" sz="2400">
                <a:solidFill>
                  <a:srgbClr val="FF0000"/>
                </a:solidFill>
                <a:latin typeface="华文楷体" panose="02010600040101010101" charset="-122"/>
                <a:ea typeface="华文楷体" panose="02010600040101010101" charset="-122"/>
                <a:cs typeface="华文楷体" panose="02010600040101010101" charset="-122"/>
                <a:sym typeface="+mn-ea"/>
              </a:rPr>
              <a:t>二次仪表</a:t>
            </a:r>
            <a:r>
              <a:rPr lang="zh-CN" altLang="en-US" sz="2400">
                <a:latin typeface="华文楷体" panose="02010600040101010101" charset="-122"/>
                <a:ea typeface="华文楷体" panose="02010600040101010101" charset="-122"/>
                <a:cs typeface="华文楷体" panose="02010600040101010101" charset="-122"/>
                <a:sym typeface="+mn-ea"/>
              </a:rPr>
              <a:t>。</a:t>
            </a:r>
            <a:r>
              <a:rPr lang="zh-CN" altLang="en-US" sz="2400">
                <a:highlight>
                  <a:srgbClr val="FFFF00"/>
                </a:highlight>
                <a:latin typeface="华文楷体" panose="02010600040101010101" charset="-122"/>
                <a:ea typeface="华文楷体" panose="02010600040101010101" charset="-122"/>
                <a:cs typeface="华文楷体" panose="02010600040101010101" charset="-122"/>
                <a:sym typeface="+mn-ea"/>
              </a:rPr>
              <a:t>一次仪表</a:t>
            </a:r>
            <a:r>
              <a:rPr lang="zh-CN" altLang="en-US" sz="2400">
                <a:latin typeface="华文楷体" panose="02010600040101010101" charset="-122"/>
                <a:ea typeface="华文楷体" panose="02010600040101010101" charset="-122"/>
                <a:cs typeface="华文楷体" panose="02010600040101010101" charset="-122"/>
                <a:sym typeface="+mn-ea"/>
              </a:rPr>
              <a:t> 是指直接安装在工艺管道或设备上，或者安装在测量点附近但与被测介质有接触，测量并显示过程工艺参数或者发送参数信号至二次仪表的仪表。</a:t>
            </a:r>
            <a:r>
              <a:rPr lang="zh-CN" altLang="en-US" sz="2400">
                <a:highlight>
                  <a:srgbClr val="FFFF00"/>
                </a:highlight>
                <a:latin typeface="华文楷体" panose="02010600040101010101" charset="-122"/>
                <a:ea typeface="华文楷体" panose="02010600040101010101" charset="-122"/>
                <a:cs typeface="华文楷体" panose="02010600040101010101" charset="-122"/>
                <a:sym typeface="+mn-ea"/>
              </a:rPr>
              <a:t>二次仪表</a:t>
            </a:r>
            <a:r>
              <a:rPr lang="zh-CN" altLang="en-US" sz="2400">
                <a:latin typeface="华文楷体" panose="02010600040101010101" charset="-122"/>
                <a:ea typeface="华文楷体" panose="02010600040101010101" charset="-122"/>
                <a:cs typeface="华文楷体" panose="02010600040101010101" charset="-122"/>
                <a:sym typeface="+mn-ea"/>
              </a:rPr>
              <a:t> 是指接受由变送器、转换器、传感器(包括热电偶、热电阻)等送来的电或气信号，并指示所检测的过程工艺参数量值的仪表。所以一般地讲</a:t>
            </a:r>
            <a:r>
              <a:rPr lang="zh-CN" altLang="en-US" sz="2400">
                <a:solidFill>
                  <a:srgbClr val="00B0F0"/>
                </a:solidFill>
                <a:latin typeface="华文楷体" panose="02010600040101010101" charset="-122"/>
                <a:ea typeface="华文楷体" panose="02010600040101010101" charset="-122"/>
                <a:cs typeface="华文楷体" panose="02010600040101010101" charset="-122"/>
                <a:sym typeface="+mn-ea"/>
              </a:rPr>
              <a:t>现场的是一次仪表，控制室内是二次仪表</a:t>
            </a:r>
            <a:r>
              <a:rPr lang="zh-CN" altLang="en-US" sz="2400">
                <a:latin typeface="华文楷体" panose="02010600040101010101" charset="-122"/>
                <a:ea typeface="华文楷体" panose="02010600040101010101" charset="-122"/>
                <a:cs typeface="华文楷体" panose="02010600040101010101" charset="-122"/>
                <a:sym typeface="+mn-ea"/>
              </a:rPr>
              <a:t>。</a:t>
            </a:r>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02945" y="629920"/>
            <a:ext cx="8320405" cy="572833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⑵</a:t>
            </a:r>
            <a:r>
              <a:rPr lang="zh-CN" altLang="en-US">
                <a:highlight>
                  <a:srgbClr val="FFFF00"/>
                </a:highlight>
                <a:latin typeface="华文楷体" panose="02010600040101010101" charset="-122"/>
                <a:ea typeface="华文楷体" panose="02010600040101010101" charset="-122"/>
                <a:sym typeface="+mn-ea"/>
              </a:rPr>
              <a:t>涡街流量计</a:t>
            </a:r>
            <a:r>
              <a:rPr lang="zh-CN" altLang="en-US">
                <a:latin typeface="华文楷体" panose="02010600040101010101" charset="-122"/>
                <a:ea typeface="华文楷体" panose="02010600040101010101" charset="-122"/>
                <a:sym typeface="+mn-ea"/>
              </a:rPr>
              <a:t>的选型应符合下列规定：</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a)对于单相、洁净、无脉动及无振动的流体，且雷诺数在1×10⁴～7×10⁶之间、黏度小于20mPa·s、液体测量精确度要求不高于1.0级及气体和蒸汽测量精确度不高于1.5级时，宜选用涡街流量计；</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b)对于大管径的流量测量，当精确度要求不高时，可选用插入式涡街流量计；</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c)当配管不能满足直管段长度要求时，可选用旋进式涡街流量计；</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d)涡街流量计的传感器宜采用压电式或电容式，对于大口径测量，也可采用超声式；</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e)测量振动场合的流体流量应选用抗振型涡街流量计，其抗振强度不宜低于2g。 </a:t>
            </a:r>
            <a:r>
              <a:rPr lang="zh-CN" altLang="en-US">
                <a:latin typeface="华文楷体" panose="02010600040101010101" charset="-122"/>
                <a:ea typeface="华文楷体" panose="02010600040101010101" charset="-122"/>
                <a:sym typeface="+mn-ea"/>
              </a:rPr>
              <a:t>   </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4690" y="563880"/>
            <a:ext cx="8270240" cy="5897880"/>
          </a:xfrm>
        </p:spPr>
        <p:txBody>
          <a:bodyPr/>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⑶</a:t>
            </a:r>
            <a:r>
              <a:rPr>
                <a:highlight>
                  <a:srgbClr val="FFFF00"/>
                </a:highlight>
                <a:latin typeface="华文楷体" panose="02010600040101010101" charset="-122"/>
                <a:ea typeface="华文楷体" panose="02010600040101010101" charset="-122"/>
                <a:sym typeface="+mn-ea"/>
              </a:rPr>
              <a:t>电磁流量计</a:t>
            </a:r>
            <a:r>
              <a:rPr>
                <a:latin typeface="华文楷体" panose="02010600040101010101" charset="-122"/>
                <a:ea typeface="华文楷体" panose="02010600040101010101" charset="-122"/>
                <a:sym typeface="+mn-ea"/>
              </a:rPr>
              <a:t>的选型应符合下列规定：</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a)电磁流量计适用于测量电导率不低于5μs/cm的导电介质，包括碱液、盐液、氨水、纸浆、渣液、矿浆、水煤浆等，以及除脱盐水和凝液之外的水和其他水溶液；</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b)电磁流量计可用于测量强腐蚀、脏污、黏稠和含气体的液体，也可测量双向流体；</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c)对于无磨蚀性介质的流速范围宜为0.5m/s～10m/s,有磨蚀性介质的最大流速应小于3.5m/s;</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a:latin typeface="华文楷体" panose="02010600040101010101" charset="-122"/>
                <a:ea typeface="华文楷体" panose="02010600040101010101" charset="-122"/>
                <a:sym typeface="+mn-ea"/>
              </a:rPr>
              <a:t> </a:t>
            </a: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d)电极材质应根据被测介质的腐蚀性选择316LSS、哈氏C、铂、钛、钽等合金；</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e)衬里材质应根据被测介质的腐蚀性及温度选择</a:t>
            </a:r>
            <a:r>
              <a:rPr sz="2400">
                <a:latin typeface="华文楷体" panose="02010600040101010101" charset="-122"/>
                <a:ea typeface="华文楷体" panose="02010600040101010101" charset="-122"/>
                <a:sym typeface="+mn-ea"/>
              </a:rPr>
              <a:t>可溶性聚四氟乙烯</a:t>
            </a:r>
            <a:r>
              <a:rPr lang="zh-CN">
                <a:latin typeface="楷体" panose="02010609060101010101" charset="-122"/>
                <a:ea typeface="楷体" panose="02010609060101010101" charset="-122"/>
                <a:sym typeface="+mn-ea"/>
              </a:rPr>
              <a:t>（</a:t>
            </a:r>
            <a:r>
              <a:rPr>
                <a:latin typeface="华文楷体" panose="02010600040101010101" charset="-122"/>
                <a:ea typeface="华文楷体" panose="02010600040101010101" charset="-122"/>
                <a:sym typeface="+mn-ea"/>
              </a:rPr>
              <a:t>PFA</a:t>
            </a:r>
            <a:r>
              <a:rPr lang="zh-CN">
                <a:latin typeface="楷体" panose="02010609060101010101" charset="-122"/>
                <a:ea typeface="楷体" panose="02010609060101010101" charset="-122"/>
                <a:sym typeface="+mn-ea"/>
              </a:rPr>
              <a:t>）</a:t>
            </a:r>
            <a:r>
              <a:rPr>
                <a:latin typeface="华文楷体" panose="02010600040101010101" charset="-122"/>
                <a:ea typeface="华文楷体" panose="02010600040101010101" charset="-122"/>
                <a:sym typeface="+mn-ea"/>
              </a:rPr>
              <a:t>、</a:t>
            </a:r>
            <a:r>
              <a:rPr sz="2400">
                <a:latin typeface="华文楷体" panose="02010600040101010101" charset="-122"/>
                <a:ea typeface="华文楷体" panose="02010600040101010101" charset="-122"/>
                <a:sym typeface="+mn-ea"/>
              </a:rPr>
              <a:t>聚四氟乙烯</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PTFE</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a:t>
            </a:r>
            <a:r>
              <a:rPr sz="2400">
                <a:latin typeface="华文楷体" panose="02010600040101010101" charset="-122"/>
                <a:ea typeface="华文楷体" panose="02010600040101010101" charset="-122"/>
                <a:sym typeface="+mn-ea"/>
              </a:rPr>
              <a:t>乙烯-四氟乙烯共聚物</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ETFE</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、聚氨酯、氯丁橡胶、天然橡胶及工业陶瓷等绝缘材料；</a:t>
            </a:r>
            <a:endParaRPr>
              <a:latin typeface="华文楷体" panose="02010600040101010101" charset="-122"/>
              <a:ea typeface="华文楷体" panose="02010600040101010101"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39775" y="566420"/>
            <a:ext cx="8225155" cy="5972175"/>
          </a:xfrm>
        </p:spPr>
        <p:txBody>
          <a:bodyPr/>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f)电磁流量计应良好接地，对于金属管道应采用内置接地电极接地，对于非金属管道或带内衬的金属管道宜采用接地环接地；</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g)用电磁流量计测量流量时，应使液体充满管道，以保证电极浸入液体。</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⑷</a:t>
            </a:r>
            <a:r>
              <a:rPr>
                <a:highlight>
                  <a:srgbClr val="FFFF00"/>
                </a:highlight>
                <a:latin typeface="华文楷体" panose="02010600040101010101" charset="-122"/>
                <a:ea typeface="华文楷体" panose="02010600040101010101" charset="-122"/>
                <a:sym typeface="+mn-ea"/>
              </a:rPr>
              <a:t>超声波流量计</a:t>
            </a:r>
            <a:r>
              <a:rPr>
                <a:latin typeface="华文楷体" panose="02010600040101010101" charset="-122"/>
                <a:ea typeface="华文楷体" panose="02010600040101010101" charset="-122"/>
                <a:sym typeface="+mn-ea"/>
              </a:rPr>
              <a:t>的选型应符合下列规定：</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a)超声波流量计适用于可导声的流体，特别适合于大口径管道、非导电性及强腐蚀性、放射性等恶劣工况的流量测量；</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b)对于洁净流体宜采用时差法测量，对于液体中含固体颗粒或气泡的流体宜采用多谱勒法测量；</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a:latin typeface="华文楷体" panose="02010600040101010101" charset="-122"/>
                <a:ea typeface="华文楷体" panose="02010600040101010101" charset="-122"/>
                <a:sym typeface="+mn-ea"/>
              </a:rPr>
              <a:t> </a:t>
            </a: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c)对于贸易计量、大范围度及低雷诺数流体的测量应采用多声道(多于2声道)超声波流量计；</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d)管道夹持式超声波流量计仅用于低精确度、非关键性流体测量。</a:t>
            </a:r>
            <a:endParaRPr>
              <a:latin typeface="华文楷体" panose="02010600040101010101" charset="-122"/>
              <a:ea typeface="华文楷体" panose="02010600040101010101" charset="-122"/>
              <a:sym typeface="+mn-ea"/>
            </a:endParaRPr>
          </a:p>
          <a:p>
            <a:pPr marL="0" indent="0">
              <a:buNone/>
            </a:pPr>
            <a:r>
              <a:rPr lang="zh-CN" altLang="en-US">
                <a:latin typeface="华文楷体" panose="02010600040101010101" charset="-122"/>
                <a:ea typeface="华文楷体" panose="02010600040101010101" charset="-122"/>
                <a:sym typeface="+mn-ea"/>
              </a:rPr>
              <a:t>    </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5165" y="552450"/>
            <a:ext cx="8279765" cy="6078855"/>
          </a:xfrm>
        </p:spPr>
        <p:txBody>
          <a:bodyPr/>
          <a:p>
            <a:pPr marL="0" indent="0" eaLnBrk="1" latinLnBrk="0" hangingPunct="1">
              <a:lnSpc>
                <a:spcPts val="3300"/>
              </a:lnSpc>
              <a:spcBef>
                <a:spcPts val="0"/>
              </a:spcBef>
              <a:buNone/>
            </a:pP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rPr>
              <a:t>    5.容积式流量计</a:t>
            </a:r>
            <a:endPar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zh-CN" altLang="en-US">
                <a:latin typeface="华文楷体" panose="02010600040101010101" charset="-122"/>
                <a:ea typeface="华文楷体" panose="02010600040101010101" charset="-122"/>
              </a:rPr>
              <a:t> </a:t>
            </a: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容积式流量</a:t>
            </a:r>
            <a:r>
              <a:rPr lang="zh-CN" altLang="en-US">
                <a:latin typeface="华文楷体" panose="02010600040101010101" charset="-122"/>
                <a:ea typeface="华文楷体" panose="02010600040101010101" charset="-122"/>
                <a:sym typeface="+mn-ea"/>
              </a:rPr>
              <a:t>计</a:t>
            </a:r>
            <a:r>
              <a:rPr lang="zh-CN" altLang="en-US">
                <a:latin typeface="华文楷体" panose="02010600040101010101" charset="-122"/>
                <a:ea typeface="华文楷体" panose="02010600040101010101" charset="-122"/>
              </a:rPr>
              <a:t>(又称正位移流量计)，包括：椭圆齿轮流量计、双转子流量计、腰轮流量计、刮板流量计等，其选型应符合下列一般规定：</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a)容积式流量计适用于测量黏度较高、低速、清洁、无气泡液体的贸易计量或高精确度计量；</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b)</a:t>
            </a:r>
            <a:r>
              <a:rPr lang="zh-CN" altLang="en-US">
                <a:latin typeface="华文楷体" panose="02010600040101010101" charset="-122"/>
                <a:ea typeface="华文楷体" panose="02010600040101010101" charset="-122"/>
                <a:sym typeface="+mn-ea"/>
              </a:rPr>
              <a:t>容</a:t>
            </a:r>
            <a:r>
              <a:rPr lang="zh-CN" altLang="en-US">
                <a:latin typeface="华文楷体" panose="02010600040101010101" charset="-122"/>
                <a:ea typeface="华文楷体" panose="02010600040101010101" charset="-122"/>
              </a:rPr>
              <a:t>积式</a:t>
            </a:r>
            <a:r>
              <a:rPr lang="zh-CN" altLang="en-US">
                <a:latin typeface="华文楷体" panose="02010600040101010101" charset="-122"/>
                <a:ea typeface="华文楷体" panose="02010600040101010101" charset="-122"/>
                <a:sym typeface="+mn-ea"/>
              </a:rPr>
              <a:t>流量</a:t>
            </a:r>
            <a:r>
              <a:rPr lang="zh-CN" altLang="en-US">
                <a:latin typeface="华文楷体" panose="02010600040101010101" charset="-122"/>
                <a:ea typeface="华文楷体" panose="02010600040101010101" charset="-122"/>
              </a:rPr>
              <a:t>计的精确度可根据需要选用计量级(0.2级)和控制级(0.</a:t>
            </a:r>
            <a:r>
              <a:rPr lang="en-US" altLang="zh-CN">
                <a:latin typeface="华文楷体" panose="02010600040101010101" charset="-122"/>
                <a:ea typeface="华文楷体" panose="02010600040101010101" charset="-122"/>
              </a:rPr>
              <a:t>5</a:t>
            </a:r>
            <a:r>
              <a:rPr lang="zh-CN" altLang="en-US">
                <a:latin typeface="华文楷体" panose="02010600040101010101" charset="-122"/>
                <a:ea typeface="华文楷体" panose="02010600040101010101" charset="-122"/>
              </a:rPr>
              <a:t>级）；</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c)用于贸易计量及高精确度计量时，容积式流量计应带有温度补偿；</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d)容积</a:t>
            </a:r>
            <a:r>
              <a:rPr lang="zh-CN" altLang="en-US">
                <a:latin typeface="华文楷体" panose="02010600040101010101" charset="-122"/>
                <a:ea typeface="华文楷体" panose="02010600040101010101" charset="-122"/>
                <a:sym typeface="+mn-ea"/>
              </a:rPr>
              <a:t>式</a:t>
            </a:r>
            <a:r>
              <a:rPr lang="zh-CN" altLang="en-US">
                <a:latin typeface="华文楷体" panose="02010600040101010101" charset="-122"/>
                <a:ea typeface="华文楷体" panose="02010600040101010101" charset="-122"/>
              </a:rPr>
              <a:t>流</a:t>
            </a:r>
            <a:r>
              <a:rPr lang="zh-CN" altLang="en-US">
                <a:latin typeface="华文楷体" panose="02010600040101010101" charset="-122"/>
                <a:ea typeface="华文楷体" panose="02010600040101010101" charset="-122"/>
              </a:rPr>
              <a:t>量计不适用于液体流速高、差压大、有强烈波动及禁用润滑剂的场合；</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e)本体材质宜与管道材质相同，内件材质宜采用表面硬化处理的不锈钢，用于测量有毒液体时，转子应采用磁性轴承；</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39775" y="551815"/>
            <a:ext cx="8225155" cy="5636895"/>
          </a:xfrm>
        </p:spPr>
        <p:txBody>
          <a:bodyPr/>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f)</a:t>
            </a:r>
            <a:r>
              <a:rPr>
                <a:latin typeface="华文楷体" panose="02010600040101010101" charset="-122"/>
                <a:ea typeface="华文楷体" panose="02010600040101010101" charset="-122"/>
              </a:rPr>
              <a:t>当介质含有少量气体时，上游应带有脱气器；当介质含有少量固体颗粒时，上游应带有过滤器以保证固体颗粒直径小于100μm;当流体流速过高或变化过快时，应采用整流器</a:t>
            </a:r>
            <a:r>
              <a:rPr lang="en-US">
                <a:latin typeface="华文楷体" panose="02010600040101010101" charset="-122"/>
                <a:ea typeface="华文楷体" panose="02010600040101010101" charset="-122"/>
              </a:rPr>
              <a:t>;</a:t>
            </a:r>
            <a:endParaRPr 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g)</a:t>
            </a:r>
            <a:r>
              <a:rPr>
                <a:latin typeface="华文楷体" panose="02010600040101010101" charset="-122"/>
                <a:ea typeface="华文楷体" panose="02010600040101010101" charset="-122"/>
              </a:rPr>
              <a:t>容积式流量计的最大压损应符合工艺允许最大压降；</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a:latin typeface="华文楷体" panose="02010600040101010101" charset="-122"/>
                <a:ea typeface="华文楷体" panose="02010600040101010101" charset="-122"/>
              </a:rPr>
              <a:t> </a:t>
            </a:r>
            <a:r>
              <a:rPr lang="en-US">
                <a:latin typeface="华文楷体" panose="02010600040101010101" charset="-122"/>
                <a:ea typeface="华文楷体" panose="02010600040101010101" charset="-122"/>
              </a:rPr>
              <a:t>   h)</a:t>
            </a:r>
            <a:r>
              <a:rPr>
                <a:latin typeface="华文楷体" panose="02010600040101010101" charset="-122"/>
                <a:ea typeface="华文楷体" panose="02010600040101010101" charset="-122"/>
              </a:rPr>
              <a:t>容积式流量计应安装在</a:t>
            </a:r>
            <a:r>
              <a:rPr>
                <a:solidFill>
                  <a:srgbClr val="FF0000"/>
                </a:solidFill>
                <a:latin typeface="华文楷体" panose="02010600040101010101" charset="-122"/>
                <a:ea typeface="华文楷体" panose="02010600040101010101" charset="-122"/>
              </a:rPr>
              <a:t>水平管道</a:t>
            </a:r>
            <a:r>
              <a:rPr>
                <a:latin typeface="华文楷体" panose="02010600040101010101" charset="-122"/>
                <a:ea typeface="华文楷体" panose="02010600040101010101" charset="-122"/>
              </a:rPr>
              <a:t>上并应使</a:t>
            </a:r>
            <a:r>
              <a:rPr>
                <a:solidFill>
                  <a:srgbClr val="FF0000"/>
                </a:solidFill>
                <a:latin typeface="华文楷体" panose="02010600040101010101" charset="-122"/>
                <a:ea typeface="华文楷体" panose="02010600040101010101" charset="-122"/>
              </a:rPr>
              <a:t>流体充满管道</a:t>
            </a:r>
            <a:r>
              <a:rPr>
                <a:latin typeface="华文楷体" panose="02010600040101010101" charset="-122"/>
                <a:ea typeface="华文楷体" panose="02010600040101010101" charset="-122"/>
              </a:rPr>
              <a:t>。</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rPr>
              <a:t>    6.</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rPr>
              <a:t>质量流量计</a:t>
            </a:r>
            <a:endPar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⑴质量流量计宜选用</a:t>
            </a:r>
            <a:r>
              <a:rPr u="sng">
                <a:latin typeface="华文楷体" panose="02010600040101010101" charset="-122"/>
                <a:ea typeface="华文楷体" panose="02010600040101010101" charset="-122"/>
              </a:rPr>
              <a:t>科里奥利质量流量计</a:t>
            </a:r>
            <a:r>
              <a:rPr>
                <a:latin typeface="华文楷体" panose="02010600040101010101" charset="-122"/>
                <a:ea typeface="华文楷体" panose="02010600040101010101" charset="-122"/>
              </a:rPr>
              <a:t>和</a:t>
            </a:r>
            <a:r>
              <a:rPr u="sng">
                <a:latin typeface="华文楷体" panose="02010600040101010101" charset="-122"/>
                <a:ea typeface="华文楷体" panose="02010600040101010101" charset="-122"/>
              </a:rPr>
              <a:t>热式质量流量计</a:t>
            </a:r>
            <a:r>
              <a:rPr>
                <a:latin typeface="华文楷体" panose="02010600040101010101" charset="-122"/>
                <a:ea typeface="华文楷体" panose="02010600040101010101" charset="-122"/>
              </a:rPr>
              <a:t>。</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⑵科里奥利质量流量计的选型应符合下列规定：</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a:t>
            </a:r>
            <a:r>
              <a:rPr>
                <a:latin typeface="华文楷体" panose="02010600040101010101" charset="-122"/>
                <a:ea typeface="华文楷体" panose="02010600040101010101" charset="-122"/>
              </a:rPr>
              <a:t>科里奥利质量流量计宜用于液体、高密度气体、浆料及多相流体的贸易计量或高精确度计量，可同时输出质量流量，密度及温度值；</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rPr>
              <a:t>    </a:t>
            </a:r>
            <a:r>
              <a:rPr>
                <a:latin typeface="华文楷体" panose="02010600040101010101" charset="-122"/>
                <a:ea typeface="华文楷体" panose="02010600040101010101" charset="-122"/>
              </a:rPr>
              <a:t>b)科里奥利质量流量计可测双向流体和微小流量；</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endParaRPr>
              <a:latin typeface="华文楷体" panose="02010600040101010101" charset="-122"/>
              <a:ea typeface="华文楷体" panose="02010600040101010101"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7385" y="556895"/>
            <a:ext cx="8297545" cy="5825490"/>
          </a:xfrm>
        </p:spPr>
        <p:txBody>
          <a:bodyPr/>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c)科里奥利质量流量计可根据需要选用计量级</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0.2级</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和控制级</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0.5级</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d)在测量易结晶、冷凝、凝固的流体时，宜选用带蒸汽夹套伴热的科里奥利流量计；</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e)科里奥利质量流量计的最大压损应符合工艺允许最大压降；</a:t>
            </a:r>
            <a:endParaRPr>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a:t>
            </a:r>
            <a:r>
              <a:rPr>
                <a:latin typeface="华文楷体" panose="02010600040101010101" charset="-122"/>
                <a:ea typeface="华文楷体" panose="02010600040101010101" charset="-122"/>
                <a:sym typeface="+mn-ea"/>
              </a:rPr>
              <a:t>f)科里奥利质量流量计一般不需要温度、压力及密度补偿，也不需要直管段。</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atin typeface="华文楷体" panose="02010600040101010101" charset="-122"/>
                <a:ea typeface="华文楷体" panose="02010600040101010101" charset="-122"/>
                <a:sym typeface="+mn-ea"/>
              </a:rPr>
              <a:t>    ⑶</a:t>
            </a:r>
            <a:r>
              <a:rPr>
                <a:latin typeface="华文楷体" panose="02010600040101010101" charset="-122"/>
                <a:ea typeface="华文楷体" panose="02010600040101010101" charset="-122"/>
                <a:sym typeface="+mn-ea"/>
              </a:rPr>
              <a:t>热式质量流量计的选型应符合下列规定：</a:t>
            </a:r>
            <a:endParaRPr>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a)热式质量流量计适用于低密度(小分子量)、单组分或固定比例混合、洁净的气体测量；</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b)热式质量流量计不适用于多相流体及双向流体的测量；</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c)热式质量流量计需要较大的直管段长度，制造厂应提供所需的直管段长度要求。</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0720" y="567055"/>
            <a:ext cx="8284210" cy="5699760"/>
          </a:xfrm>
        </p:spPr>
        <p:txBody>
          <a:bodyPr/>
          <a:p>
            <a:pPr marL="0" indent="0">
              <a:buNone/>
            </a:pP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    7.物位仪表</a:t>
            </a:r>
            <a:endPar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endParaRPr>
          </a:p>
          <a:p>
            <a:pPr marL="0" indent="0">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⑴</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就地物位仪表</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就地物位仪表包括</a:t>
            </a:r>
            <a:r>
              <a:rPr lang="zh-CN" altLang="en-US" u="sng">
                <a:solidFill>
                  <a:schemeClr val="tx1"/>
                </a:solidFill>
                <a:latin typeface="华文楷体" panose="02010600040101010101" charset="-122"/>
                <a:ea typeface="华文楷体" panose="02010600040101010101" charset="-122"/>
                <a:cs typeface="华文楷体" panose="02010600040101010101" charset="-122"/>
                <a:sym typeface="+mn-ea"/>
              </a:rPr>
              <a:t>玻璃板液位计</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和</a:t>
            </a:r>
            <a:r>
              <a:rPr lang="zh-CN" altLang="en-US" u="sng">
                <a:solidFill>
                  <a:schemeClr val="tx1"/>
                </a:solidFill>
                <a:latin typeface="华文楷体" panose="02010600040101010101" charset="-122"/>
                <a:ea typeface="华文楷体" panose="02010600040101010101" charset="-122"/>
                <a:cs typeface="华文楷体" panose="02010600040101010101" charset="-122"/>
                <a:sym typeface="+mn-ea"/>
              </a:rPr>
              <a:t>磁浮子液位计</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，选型应符合下列一般规定：</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就地液面或界面指示应选用玻璃板液位计或磁浮子液位计；</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b)</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就地液位计的量程应覆盖整个液位测量范围并包括高低报警点和联锁点，当单台就地液位计无法覆盖整个液位范围时，可使用多台液位计串联，多台液位计的可视重叠区应至少为50mm；</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c)</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为了减少设备开口，可使用旁通管，旁通管尺寸宜为DN80；</a:t>
            </a: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t>
            </a:r>
            <a:endParaRPr lang="en-US" altLang="zh-CN">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d)</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对于在环境温度下易冻、易凝固、易结晶的介质，应选用带蒸汽伴热夹套式并带保温罩；</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56920" y="620395"/>
            <a:ext cx="8280400" cy="610806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e)</a:t>
            </a:r>
            <a:r>
              <a:rPr lang="zh-CN" altLang="en-US">
                <a:latin typeface="华文楷体" panose="02010600040101010101" charset="-122"/>
                <a:ea typeface="华文楷体" panose="02010600040101010101" charset="-122"/>
                <a:cs typeface="华文楷体" panose="02010600040101010101" charset="-122"/>
                <a:sym typeface="+mn-ea"/>
              </a:rPr>
              <a:t>当介质操作温度≥150℃时，应带高温防护罩；</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f)</a:t>
            </a:r>
            <a:r>
              <a:rPr lang="zh-CN" altLang="en-US">
                <a:latin typeface="华文楷体" panose="02010600040101010101" charset="-122"/>
                <a:ea typeface="华文楷体" panose="02010600040101010101" charset="-122"/>
                <a:cs typeface="华文楷体" panose="02010600040101010101" charset="-122"/>
                <a:sym typeface="+mn-ea"/>
              </a:rPr>
              <a:t>当介质燥作温度低于0℃或易造成结霜时，应选用防霜式并带防冻罩。</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⑵远传测量物位仪表</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①</a:t>
            </a:r>
            <a:r>
              <a:rPr lang="zh-CN" altLang="en-US">
                <a:solidFill>
                  <a:schemeClr val="tx1"/>
                </a:solidFill>
                <a:highlight>
                  <a:srgbClr val="FFFF00"/>
                </a:highlight>
                <a:latin typeface="华文楷体" panose="02010600040101010101" charset="-122"/>
                <a:ea typeface="华文楷体" panose="02010600040101010101" charset="-122"/>
                <a:cs typeface="华文楷体" panose="02010600040101010101" charset="-122"/>
                <a:sym typeface="+mn-ea"/>
              </a:rPr>
              <a:t>差压液位变送器</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的选型应符合下列规定：</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a)液位测量宜选用差压液位变送器，对于界面测量，可选用差压液位变送器，但应确保上部液面始终高于上部取压口；</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b)对于量程(差压)小于5kPa、密度变化超过设计值±5%时，不宜选用差压液位变送器；</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c)对于含易燃易爆、有毒性、气相在环境温度下易冷凝等场合，宜选用毛细管远传双法兰差压液位变送器，两根毛细管长度宜相同；</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cs typeface="华文楷体" panose="02010600040101010101" charset="-122"/>
                <a:sym typeface="+mn-ea"/>
              </a:rPr>
              <a:t>d)对于腐蚀性、较黏稠、易气化、含悬浮物等液体，宜选用平法兰式差压液位变送器；</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40410" y="653415"/>
            <a:ext cx="8195310" cy="552577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e)对于易结晶、易沉淀、高黏度、易结焦、易聚合等液体，宜选用插入式法兰差压液位变送器；</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f)对于易结晶、易沉淀、高黏度、易结焦、易聚合等液体，当精确度要求不高时，可采用吹气或冲液法配合差压变送器测量液位，但吹气或冲液介质不得与工艺介质发生有害作用；</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g)对于在环境温度下，气相可能冷凝，液相可能汽化，容器内为高温、高压，当采用普通差压变送器测量液位时，应根据工况分别设置冷凝容器、隔离容器、平衡容器等；</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h)当用差压液位变送器测量锅炉汽包液位时，应采用温度补偿型双室平衡容器；</a:t>
            </a:r>
            <a:endParaRPr lang="zh-CN" altLang="en-US">
              <a:solidFill>
                <a:schemeClr val="tx1"/>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i)差压液位变送器应带迁移功能，迁移量应至少为量程上限的100%，其正、负迁移量应在选择仪表量程时确定。</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7380" y="624840"/>
            <a:ext cx="8337550" cy="575754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②</a:t>
            </a:r>
            <a:r>
              <a:rPr lang="zh-CN" altLang="en-US">
                <a:highlight>
                  <a:srgbClr val="FFFF00"/>
                </a:highlight>
                <a:latin typeface="华文楷体" panose="02010600040101010101" charset="-122"/>
                <a:ea typeface="华文楷体" panose="02010600040101010101" charset="-122"/>
              </a:rPr>
              <a:t>浮筒液位计</a:t>
            </a:r>
            <a:r>
              <a:rPr lang="zh-CN" altLang="en-US">
                <a:latin typeface="华文楷体" panose="02010600040101010101" charset="-122"/>
                <a:ea typeface="华文楷体" panose="02010600040101010101" charset="-122"/>
              </a:rPr>
              <a:t>的选型应符合下列规定：</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a)对于测量范围在2000mm或以内，比密度为0.5～1.5的液位连续测量或位式测量；比密度差为0.2或以上的界面连续测量或位式测量，宜选用浮筒液位计或开关；</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b)对于真空、负压或液体易气化的液位或界面测量，宜选用浮筒液位计或开关；</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c)对于清洁液体，宜选用外浮筒式液位计，采用“侧-侧”法兰连接型，法兰尺寸宜为DN50，表头可旋转，法兰-法兰中心距宜为350mm、500mm、800mm、1100mm、1400mm、1700mm、2000mm系列值，也可采用步进尺寸为100mm的整数值，浮筒式液位开关可采用350mm或500mm;</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d)对于易凝结、易结晶、强腐蚀性、有毒性的介质，应选用内浮筒式液位计；</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2785" y="581660"/>
            <a:ext cx="8272145" cy="5800725"/>
          </a:xfrm>
        </p:spPr>
        <p:txBody>
          <a:bodyPr/>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在生产过程中，对测量仪表往往采用按</a:t>
            </a:r>
            <a:r>
              <a:rPr lang="zh-CN" altLang="en-US">
                <a:solidFill>
                  <a:srgbClr val="FF0000"/>
                </a:solidFill>
                <a:latin typeface="华文楷体" panose="02010600040101010101" charset="-122"/>
                <a:ea typeface="华文楷体" panose="02010600040101010101" charset="-122"/>
                <a:cs typeface="华文楷体" panose="02010600040101010101" charset="-122"/>
                <a:sym typeface="+mn-ea"/>
              </a:rPr>
              <a:t>换能次数</a:t>
            </a:r>
            <a:r>
              <a:rPr lang="zh-CN" altLang="en-US">
                <a:latin typeface="华文楷体" panose="02010600040101010101" charset="-122"/>
                <a:ea typeface="华文楷体" panose="02010600040101010101" charset="-122"/>
                <a:cs typeface="华文楷体" panose="02010600040101010101" charset="-122"/>
                <a:sym typeface="+mn-ea"/>
              </a:rPr>
              <a:t>来定性的称呼，能量转换一次的称为一次仪表，转换两次的称为二次仪表。以热电偶测量温度为例，热电偶本身将热能转换成电能，故称一次仪表，若再将电能用电位计（或毫伏计）转换成指针移动的机械能时，进行了第二次能量转换就称为二次仪表。</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b="1">
                <a:solidFill>
                  <a:srgbClr val="00B0F0"/>
                </a:solidFill>
                <a:latin typeface="华文楷体" panose="02010600040101010101" charset="-122"/>
                <a:ea typeface="华文楷体" panose="02010600040101010101" charset="-122"/>
              </a:rPr>
              <a:t>一、一般规定</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1.</a:t>
            </a:r>
            <a:r>
              <a:rPr lang="zh-CN" altLang="en-US">
                <a:latin typeface="华文楷体" panose="02010600040101010101" charset="-122"/>
                <a:ea typeface="华文楷体" panose="02010600040101010101" charset="-122"/>
              </a:rPr>
              <a:t>仪表选型应根据工艺要求的</a:t>
            </a:r>
            <a:r>
              <a:rPr lang="zh-CN" altLang="en-US" u="sng">
                <a:latin typeface="华文楷体" panose="02010600040101010101" charset="-122"/>
                <a:ea typeface="华文楷体" panose="02010600040101010101" charset="-122"/>
              </a:rPr>
              <a:t>操作条件</a:t>
            </a:r>
            <a:r>
              <a:rPr lang="zh-CN" altLang="en-US">
                <a:latin typeface="华文楷体" panose="02010600040101010101" charset="-122"/>
                <a:ea typeface="华文楷体" panose="02010600040101010101" charset="-122"/>
              </a:rPr>
              <a:t>、</a:t>
            </a:r>
            <a:r>
              <a:rPr lang="zh-CN" altLang="en-US" u="sng">
                <a:latin typeface="华文楷体" panose="02010600040101010101" charset="-122"/>
                <a:ea typeface="华文楷体" panose="02010600040101010101" charset="-122"/>
              </a:rPr>
              <a:t>设计条件</a:t>
            </a:r>
            <a:r>
              <a:rPr lang="zh-CN" altLang="en-US">
                <a:latin typeface="华文楷体" panose="02010600040101010101" charset="-122"/>
                <a:ea typeface="华文楷体" panose="02010600040101010101" charset="-122"/>
              </a:rPr>
              <a:t>、</a:t>
            </a:r>
            <a:r>
              <a:rPr lang="zh-CN" altLang="en-US" u="sng">
                <a:latin typeface="华文楷体" panose="02010600040101010101" charset="-122"/>
                <a:ea typeface="华文楷体" panose="02010600040101010101" charset="-122"/>
              </a:rPr>
              <a:t>精确度等级</a:t>
            </a:r>
            <a:r>
              <a:rPr lang="zh-CN" altLang="en-US">
                <a:latin typeface="华文楷体" panose="02010600040101010101" charset="-122"/>
                <a:ea typeface="华文楷体" panose="02010600040101010101" charset="-122"/>
              </a:rPr>
              <a:t>、</a:t>
            </a:r>
            <a:r>
              <a:rPr lang="zh-CN" altLang="en-US" u="sng">
                <a:latin typeface="华文楷体" panose="02010600040101010101" charset="-122"/>
                <a:ea typeface="华文楷体" panose="02010600040101010101" charset="-122"/>
              </a:rPr>
              <a:t>工艺介质特性</a:t>
            </a:r>
            <a:r>
              <a:rPr lang="zh-CN" altLang="en-US">
                <a:latin typeface="华文楷体" panose="02010600040101010101" charset="-122"/>
                <a:ea typeface="华文楷体" panose="02010600040101010101" charset="-122"/>
              </a:rPr>
              <a:t>、</a:t>
            </a:r>
            <a:r>
              <a:rPr lang="zh-CN" altLang="en-US" u="sng">
                <a:latin typeface="华文楷体" panose="02010600040101010101" charset="-122"/>
                <a:ea typeface="华文楷体" panose="02010600040101010101" charset="-122"/>
              </a:rPr>
              <a:t>检测点环境</a:t>
            </a:r>
            <a:r>
              <a:rPr lang="zh-CN" altLang="en-US">
                <a:latin typeface="华文楷体" panose="02010600040101010101" charset="-122"/>
                <a:ea typeface="华文楷体" panose="02010600040101010101" charset="-122"/>
              </a:rPr>
              <a:t>、</a:t>
            </a:r>
            <a:r>
              <a:rPr lang="zh-CN" altLang="en-US" u="sng">
                <a:latin typeface="华文楷体" panose="02010600040101010101" charset="-122"/>
                <a:ea typeface="华文楷体" panose="02010600040101010101" charset="-122"/>
              </a:rPr>
              <a:t>配管材料等级规定</a:t>
            </a:r>
            <a:r>
              <a:rPr lang="zh-CN" altLang="en-US">
                <a:latin typeface="华文楷体" panose="02010600040101010101" charset="-122"/>
                <a:ea typeface="华文楷体" panose="02010600040101010101" charset="-122"/>
              </a:rPr>
              <a:t>及</a:t>
            </a:r>
            <a:r>
              <a:rPr lang="zh-CN" altLang="en-US" u="sng">
                <a:latin typeface="华文楷体" panose="02010600040101010101" charset="-122"/>
                <a:ea typeface="华文楷体" panose="02010600040101010101" charset="-122"/>
              </a:rPr>
              <a:t>安全环保要求</a:t>
            </a:r>
            <a:r>
              <a:rPr lang="zh-CN" altLang="en-US">
                <a:latin typeface="华文楷体" panose="02010600040101010101" charset="-122"/>
                <a:ea typeface="华文楷体" panose="02010600040101010101" charset="-122"/>
              </a:rPr>
              <a:t>等</a:t>
            </a:r>
            <a:r>
              <a:rPr lang="zh-CN" altLang="en-US">
                <a:highlight>
                  <a:srgbClr val="FFFF00"/>
                </a:highlight>
                <a:latin typeface="华文楷体" panose="02010600040101010101" charset="-122"/>
                <a:ea typeface="华文楷体" panose="02010600040101010101" charset="-122"/>
              </a:rPr>
              <a:t>因素</a:t>
            </a:r>
            <a:r>
              <a:rPr lang="zh-CN" altLang="en-US">
                <a:latin typeface="华文楷体" panose="02010600040101010101" charset="-122"/>
                <a:ea typeface="华文楷体" panose="02010600040101010101" charset="-122"/>
              </a:rPr>
              <a:t>确定，并满足工程项目对仪表选型的总体技术水平要求。仪表选型应安全可靠、技术先进、经济合理。</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2.仪表选型在性能要求上应根据测量用途、测量范围、范围度、精确度、灵敏度、分辨率、重复性、线性度、可调比、死区、永久压损、输出信号特性、响应时间、控制系统要求、</a:t>
            </a:r>
            <a:endParaRPr lang="en-US" altLang="zh-CN">
              <a:latin typeface="华文楷体" panose="02010600040101010101" charset="-122"/>
              <a:ea typeface="华文楷体" panose="0201060004010101010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25170" y="653415"/>
            <a:ext cx="8239760" cy="572897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e</a:t>
            </a:r>
            <a:r>
              <a:rPr lang="zh-CN" altLang="en-US">
                <a:latin typeface="华文楷体" panose="02010600040101010101" charset="-122"/>
                <a:ea typeface="华文楷体" panose="02010600040101010101" charset="-122"/>
                <a:sym typeface="+mn-ea"/>
              </a:rPr>
              <a:t>)当内浮筒式液位计用于被测液体扰动较大的场合时，应加装防扰动管；</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f)被测介质最高温度高于200℃时，浮筒液位计应带散热片；最低温度低于0℃时应带延伸管；</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g)外浮筒液位计应带有排污阀，排污阀应为DN15。</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③</a:t>
            </a:r>
            <a:r>
              <a:rPr lang="zh-CN" altLang="en-US">
                <a:highlight>
                  <a:srgbClr val="FFFF00"/>
                </a:highlight>
                <a:latin typeface="华文楷体" panose="02010600040101010101" charset="-122"/>
                <a:ea typeface="华文楷体" panose="02010600040101010101" charset="-122"/>
              </a:rPr>
              <a:t>超声波物位计</a:t>
            </a:r>
            <a:r>
              <a:rPr lang="zh-CN" altLang="en-US">
                <a:latin typeface="华文楷体" panose="02010600040101010101" charset="-122"/>
                <a:ea typeface="华文楷体" panose="02010600040101010101" charset="-122"/>
              </a:rPr>
              <a:t>的选型应符合下列规定：</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a)对于腐蚀性、高黏性、易燃性及有毒性的液体的液位、液-液分界面、固-液分界面的连续测量和位式测量，宜选用超声波物位计或开关；</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b)超声波物位计适用于能充分反射声波且传播声波的介质；</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c)超声波物位计不得用于真空场合，不宜用于含蒸汽、气泡、悬浮物的液体和含固体颗粒物的液体，也不宜用于含粉尘的固体粉料和颗粒度大于5mm的粒料；</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84225" y="774700"/>
            <a:ext cx="8180705" cy="516953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d)内部存在影响声波传播的障碍物的工艺设备，不宜采用超声波物位计：</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e)检测器和转换器之间的连接电缆，应采取抗电磁干扰措施。</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rPr>
              <a:t>    </a:t>
            </a:r>
            <a:r>
              <a:rPr lang="zh-CN" altLang="en-US">
                <a:latin typeface="华文楷体" panose="02010600040101010101" charset="-122"/>
                <a:ea typeface="华文楷体" panose="02010600040101010101" charset="-122"/>
                <a:cs typeface="+mj-lt"/>
              </a:rPr>
              <a:t>④</a:t>
            </a:r>
            <a:r>
              <a:rPr lang="zh-CN" altLang="en-US">
                <a:highlight>
                  <a:srgbClr val="FFFF00"/>
                </a:highlight>
                <a:latin typeface="华文楷体" panose="02010600040101010101" charset="-122"/>
                <a:ea typeface="华文楷体" panose="02010600040101010101" charset="-122"/>
                <a:cs typeface="+mj-lt"/>
              </a:rPr>
              <a:t>雷达物位计</a:t>
            </a:r>
            <a:r>
              <a:rPr lang="zh-CN" altLang="en-US">
                <a:latin typeface="华文楷体" panose="02010600040101010101" charset="-122"/>
                <a:ea typeface="华文楷体" panose="02010600040101010101" charset="-122"/>
                <a:cs typeface="+mj-lt"/>
              </a:rPr>
              <a:t>的选型应符合下列规定：</a:t>
            </a:r>
            <a:endParaRPr lang="zh-CN" altLang="en-US">
              <a:latin typeface="华文楷体" panose="02010600040101010101" charset="-122"/>
              <a:ea typeface="华文楷体" panose="02010600040101010101" charset="-122"/>
              <a:cs typeface="+mj-lt"/>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rPr>
              <a:t>    </a:t>
            </a:r>
            <a:r>
              <a:rPr lang="zh-CN" altLang="en-US">
                <a:latin typeface="华文楷体" panose="02010600040101010101" charset="-122"/>
                <a:ea typeface="华文楷体" panose="02010600040101010101" charset="-122"/>
                <a:cs typeface="+mj-lt"/>
              </a:rPr>
              <a:t>a)对于大型固定顶罐、浮顶罐、球形罐中储存原油、成品油、沥青、液化烃、液化石油气、液化天然气、可燃液体及其他介质的液位连续测量或计量，宜选用非接触式雷达物位计，也可选用导波式雷达物位计；</a:t>
            </a:r>
            <a:endParaRPr lang="zh-CN" altLang="en-US">
              <a:latin typeface="华文楷体" panose="02010600040101010101" charset="-122"/>
              <a:ea typeface="华文楷体" panose="02010600040101010101" charset="-122"/>
              <a:cs typeface="+mj-lt"/>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rPr>
              <a:t>    b)</a:t>
            </a:r>
            <a:r>
              <a:rPr lang="zh-CN" altLang="en-US">
                <a:latin typeface="华文楷体" panose="02010600040101010101" charset="-122"/>
                <a:ea typeface="华文楷体" panose="02010600040101010101" charset="-122"/>
                <a:cs typeface="+mj-lt"/>
              </a:rPr>
              <a:t>对于储罐或容器内具有泡沫、水蒸气、沸腾、喷溅、湍流、低介电常数(1.4～2.5)、带有搅拌器或有旋流介质的液位或界面的连续测量或计量，宜选用导波式雷达物位计；</a:t>
            </a:r>
            <a:endParaRPr lang="zh-CN" altLang="en-US">
              <a:latin typeface="华文楷体" panose="02010600040101010101" charset="-122"/>
              <a:ea typeface="华文楷体" panose="02010600040101010101" charset="-122"/>
              <a:cs typeface="+mj-lt"/>
            </a:endParaRPr>
          </a:p>
          <a:p>
            <a:pPr marL="0" indent="0" eaLnBrk="1" latinLnBrk="0" hangingPunct="1">
              <a:lnSpc>
                <a:spcPts val="3300"/>
              </a:lnSpc>
              <a:spcBef>
                <a:spcPts val="0"/>
              </a:spcBef>
              <a:buNone/>
            </a:pPr>
            <a:endParaRPr lang="zh-CN" altLang="en-US">
              <a:latin typeface="华文楷体" panose="02010600040101010101" charset="-122"/>
              <a:ea typeface="华文楷体" panose="02010600040101010101" charset="-122"/>
              <a:cs typeface="+mj-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12800" y="741045"/>
            <a:ext cx="7941945" cy="564134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sym typeface="+mn-ea"/>
              </a:rPr>
              <a:t>    </a:t>
            </a:r>
            <a:r>
              <a:rPr lang="zh-CN" altLang="en-US">
                <a:latin typeface="华文楷体" panose="02010600040101010101" charset="-122"/>
                <a:ea typeface="华文楷体" panose="02010600040101010101" charset="-122"/>
                <a:cs typeface="+mj-lt"/>
                <a:sym typeface="+mn-ea"/>
              </a:rPr>
              <a:t>c)应根据测量精确度要求选用控制级或计量级雷达物位计，用于液体介质的控制级满量程精确度不宜低于±0.5%,计量级精确度不宜低于±3mm；用于固体介质的测量精确度不宜低于±25mm；</a:t>
            </a:r>
            <a:endParaRPr lang="zh-CN" altLang="en-US">
              <a:latin typeface="华文楷体" panose="02010600040101010101" charset="-122"/>
              <a:ea typeface="华文楷体" panose="02010600040101010101" charset="-122"/>
              <a:cs typeface="+mj-lt"/>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rPr>
              <a:t>    </a:t>
            </a:r>
            <a:r>
              <a:rPr lang="zh-CN" altLang="en-US">
                <a:latin typeface="华文楷体" panose="02010600040101010101" charset="-122"/>
                <a:ea typeface="华文楷体" panose="02010600040101010101" charset="-122"/>
                <a:cs typeface="+mj-lt"/>
              </a:rPr>
              <a:t>d)雷达物位计宜选用24V DC或220V AC外供电型，变送器输出信号宜为4mA～20mA带HART协议或总线信号；</a:t>
            </a:r>
            <a:endParaRPr lang="zh-CN" altLang="en-US">
              <a:latin typeface="华文楷体" panose="02010600040101010101" charset="-122"/>
              <a:ea typeface="华文楷体" panose="02010600040101010101" charset="-122"/>
              <a:cs typeface="+mj-lt"/>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rPr>
              <a:t>    </a:t>
            </a:r>
            <a:r>
              <a:rPr lang="zh-CN" altLang="en-US">
                <a:latin typeface="华文楷体" panose="02010600040101010101" charset="-122"/>
                <a:ea typeface="华文楷体" panose="02010600040101010101" charset="-122"/>
                <a:cs typeface="+mj-lt"/>
              </a:rPr>
              <a:t>e)非接触式雷达物位计的天线(平面式、抛物面式、喇叭式、杆式)和导波式雷达物位计的导波杆(缆)的结构形式及材质的选型应根据储罐类型、介质特性、测量范围、测量精度、储罐内温度及压力等因素综合确定；</a:t>
            </a:r>
            <a:endParaRPr lang="zh-CN" altLang="en-US">
              <a:latin typeface="华文楷体" panose="02010600040101010101" charset="-122"/>
              <a:ea typeface="华文楷体" panose="02010600040101010101" charset="-122"/>
              <a:cs typeface="+mj-lt"/>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rPr>
              <a:t>    </a:t>
            </a:r>
            <a:r>
              <a:rPr lang="zh-CN" altLang="en-US">
                <a:latin typeface="华文楷体" panose="02010600040101010101" charset="-122"/>
                <a:ea typeface="华文楷体" panose="02010600040101010101" charset="-122"/>
                <a:cs typeface="+mj-lt"/>
              </a:rPr>
              <a:t>f)对于被测介质的液位或界面波动较大、干扰因素大、低介电常数(1.4～2.5)等场合，应选装导波管(防扰管)；</a:t>
            </a:r>
            <a:endParaRPr lang="zh-CN" altLang="en-US">
              <a:latin typeface="华文楷体" panose="02010600040101010101" charset="-122"/>
              <a:ea typeface="华文楷体" panose="02010600040101010101" charset="-122"/>
              <a:cs typeface="+mj-lt"/>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rPr>
              <a:t>    </a:t>
            </a:r>
            <a:r>
              <a:rPr lang="zh-CN" altLang="en-US">
                <a:latin typeface="华文楷体" panose="02010600040101010101" charset="-122"/>
                <a:ea typeface="华文楷体" panose="02010600040101010101" charset="-122"/>
                <a:cs typeface="+mj-lt"/>
              </a:rPr>
              <a:t>g)用于罐区储罐的雷达物位计宜带有罐旁指示表；</a:t>
            </a:r>
            <a:r>
              <a:rPr lang="en-US" altLang="zh-CN">
                <a:latin typeface="华文楷体" panose="02010600040101010101" charset="-122"/>
                <a:ea typeface="华文楷体" panose="02010600040101010101" charset="-122"/>
                <a:cs typeface="+mj-lt"/>
              </a:rPr>
              <a:t> </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57555" y="707390"/>
            <a:ext cx="8207375" cy="580644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sym typeface="+mn-ea"/>
              </a:rPr>
              <a:t>    </a:t>
            </a:r>
            <a:r>
              <a:rPr lang="zh-CN" altLang="en-US">
                <a:latin typeface="华文楷体" panose="02010600040101010101" charset="-122"/>
                <a:ea typeface="华文楷体" panose="02010600040101010101" charset="-122"/>
                <a:cs typeface="+mj-lt"/>
                <a:sym typeface="+mn-ea"/>
              </a:rPr>
              <a:t>h)用于精确计量的导波式雷达物位计宜带有多点平均温度计；</a:t>
            </a:r>
            <a:endParaRPr lang="zh-CN" altLang="en-US">
              <a:latin typeface="华文楷体" panose="02010600040101010101" charset="-122"/>
              <a:ea typeface="华文楷体" panose="02010600040101010101" charset="-122"/>
              <a:cs typeface="+mj-lt"/>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sym typeface="+mn-ea"/>
              </a:rPr>
              <a:t>    </a:t>
            </a:r>
            <a:r>
              <a:rPr lang="zh-CN" altLang="en-US">
                <a:latin typeface="华文楷体" panose="02010600040101010101" charset="-122"/>
                <a:ea typeface="华文楷体" panose="02010600040101010101" charset="-122"/>
                <a:cs typeface="+mj-lt"/>
                <a:sym typeface="+mn-ea"/>
              </a:rPr>
              <a:t>i)压力储罐上安装的雷达物位计一次仪表与设备法兰之间宜设维修切断球阀；</a:t>
            </a:r>
            <a:endParaRPr lang="zh-CN" altLang="en-US">
              <a:latin typeface="华文楷体" panose="02010600040101010101" charset="-122"/>
              <a:ea typeface="华文楷体" panose="02010600040101010101" charset="-122"/>
              <a:cs typeface="+mj-lt"/>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sym typeface="+mn-ea"/>
              </a:rPr>
              <a:t>    </a:t>
            </a:r>
            <a:r>
              <a:rPr lang="zh-CN" altLang="en-US">
                <a:latin typeface="华文楷体" panose="02010600040101010101" charset="-122"/>
                <a:ea typeface="华文楷体" panose="02010600040101010101" charset="-122"/>
                <a:cs typeface="+mj-lt"/>
                <a:sym typeface="+mn-ea"/>
              </a:rPr>
              <a:t>j)对于内部有影响微波传播的障碍物的储罐或介电常数低于1.4的介质不得选用雷达物位计；</a:t>
            </a:r>
            <a:endParaRPr lang="zh-CN" altLang="en-US">
              <a:latin typeface="华文楷体" panose="02010600040101010101" charset="-122"/>
              <a:ea typeface="华文楷体" panose="02010600040101010101" charset="-122"/>
              <a:cs typeface="+mj-lt"/>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mj-lt"/>
                <a:sym typeface="+mn-ea"/>
              </a:rPr>
              <a:t>    </a:t>
            </a:r>
            <a:r>
              <a:rPr lang="zh-CN" altLang="en-US">
                <a:latin typeface="华文楷体" panose="02010600040101010101" charset="-122"/>
                <a:ea typeface="华文楷体" panose="02010600040101010101" charset="-122"/>
                <a:cs typeface="+mj-lt"/>
                <a:sym typeface="+mn-ea"/>
              </a:rPr>
              <a:t>k)对于储罐的界面测量，不得选用非接触式雷达物位计。</a:t>
            </a:r>
            <a:endParaRPr lang="zh-CN" altLang="en-US">
              <a:latin typeface="华文楷体" panose="02010600040101010101" charset="-122"/>
              <a:ea typeface="华文楷体" panose="02010600040101010101" charset="-122"/>
              <a:cs typeface="+mj-lt"/>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⑤</a:t>
            </a:r>
            <a:r>
              <a:rPr lang="zh-CN" altLang="en-US">
                <a:highlight>
                  <a:srgbClr val="FFFF00"/>
                </a:highlight>
                <a:latin typeface="华文楷体" panose="02010600040101010101" charset="-122"/>
                <a:ea typeface="华文楷体" panose="02010600040101010101" charset="-122"/>
                <a:sym typeface="+mn-ea"/>
              </a:rPr>
              <a:t>伺服液位计</a:t>
            </a:r>
            <a:r>
              <a:rPr lang="zh-CN" altLang="en-US">
                <a:latin typeface="华文楷体" panose="02010600040101010101" charset="-122"/>
                <a:ea typeface="华文楷体" panose="02010600040101010101" charset="-122"/>
                <a:sym typeface="+mn-ea"/>
              </a:rPr>
              <a:t>的选型应符合下列规定：</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a)对于大型固定顶罐、浮顶罐、球形罐中储存原油、成品油、液化烃、液化石油气、液化天然气、可燃液体及其他介质的液位连续测量或计量，宜选用带有导向管的伺服液位计；</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b)</a:t>
            </a:r>
            <a:r>
              <a:rPr lang="zh-CN" altLang="en-US">
                <a:latin typeface="华文楷体" panose="02010600040101010101" charset="-122"/>
                <a:ea typeface="华文楷体" panose="02010600040101010101" charset="-122"/>
                <a:sym typeface="+mn-ea"/>
              </a:rPr>
              <a:t>应根据测量精确度要求选用控制级或计量级伺服液位计，控制级精确度不宜低于±5mm</a:t>
            </a:r>
            <a:r>
              <a:rPr lang="en-US" altLang="zh-CN">
                <a:latin typeface="华文楷体" panose="02010600040101010101" charset="-122"/>
                <a:ea typeface="华文楷体" panose="02010600040101010101" charset="-122"/>
                <a:sym typeface="+mn-ea"/>
              </a:rPr>
              <a:t>;</a:t>
            </a:r>
            <a:r>
              <a:rPr lang="zh-CN" altLang="en-US">
                <a:latin typeface="华文楷体" panose="02010600040101010101" charset="-122"/>
                <a:ea typeface="华文楷体" panose="02010600040101010101" charset="-122"/>
                <a:sym typeface="+mn-ea"/>
              </a:rPr>
              <a:t>计量级精确度不宜低于±3mm;</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6595" y="615315"/>
            <a:ext cx="8268335" cy="576707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c)伺服液位计宜选用220V AC外供电型，变送器输出信号宜为4mA～20mA带HART协议；</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d)用于罐区储罐的伺服液位计宜带有罐旁指示表及标定腔；</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e)压力储罐上安装的伺服液位计宜在缩径腔和一次仪表之间设维修切断球阀；</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f)对于黏度高的介质不应选伺服液位计。</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⑥</a:t>
            </a:r>
            <a:r>
              <a:rPr lang="zh-CN" altLang="en-US">
                <a:highlight>
                  <a:srgbClr val="FFFF00"/>
                </a:highlight>
                <a:latin typeface="华文楷体" panose="02010600040101010101" charset="-122"/>
                <a:ea typeface="华文楷体" panose="02010600040101010101" charset="-122"/>
                <a:sym typeface="+mn-ea"/>
              </a:rPr>
              <a:t>磁致伸缩液位计</a:t>
            </a:r>
            <a:r>
              <a:rPr lang="zh-CN" altLang="en-US">
                <a:latin typeface="华文楷体" panose="02010600040101010101" charset="-122"/>
                <a:ea typeface="华文楷体" panose="02010600040101010101" charset="-122"/>
                <a:sym typeface="+mn-ea"/>
              </a:rPr>
              <a:t>的选型应符合下列规定：</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a:t>
            </a:r>
            <a:r>
              <a:rPr lang="zh-CN" altLang="en-US">
                <a:latin typeface="华文楷体" panose="02010600040101010101" charset="-122"/>
                <a:ea typeface="华文楷体" panose="02010600040101010101" charset="-122"/>
                <a:sym typeface="+mn-ea"/>
              </a:rPr>
              <a:t>磁致伸缩液位计适各手常压或有压容器，介质比密度≥0.7，干净的非结晶介质，且要求测量精确度较高场合的液位或界面测量；</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b)</a:t>
            </a:r>
            <a:r>
              <a:rPr lang="zh-CN" altLang="en-US">
                <a:latin typeface="华文楷体" panose="02010600040101010101" charset="-122"/>
                <a:ea typeface="华文楷体" panose="02010600040101010101" charset="-122"/>
                <a:sym typeface="+mn-ea"/>
              </a:rPr>
              <a:t>磁致伸缩液位计宣选用220VAC外供电型，变送器输出信号宜为4A～20mA带HART协议；</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c)磁致伸缩液位计不宜用于介质黏度高于600mPa:s、操作温度高于350℃的场合；</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68985" y="566420"/>
            <a:ext cx="8195945" cy="5860415"/>
          </a:xfrm>
        </p:spPr>
        <p:txBody>
          <a:bodyPr/>
          <a:p>
            <a:pPr marL="0" algn="l" eaLnBrk="1" latinLnBrk="0" hangingPunct="1">
              <a:lnSpc>
                <a:spcPts val="3300"/>
              </a:lnSpc>
              <a:spcBef>
                <a:spcPts val="0"/>
              </a:spcBef>
              <a:buClrTx/>
              <a:buSzTx/>
              <a:buFontTx/>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d)磁致伸缩液位计可带有多点温度计。</a:t>
            </a:r>
            <a:endParaRPr lang="zh-CN" altLang="en-US">
              <a:latin typeface="华文楷体" panose="02010600040101010101" charset="-122"/>
              <a:ea typeface="华文楷体" panose="02010600040101010101" charset="-122"/>
              <a:sym typeface="+mn-ea"/>
            </a:endParaRPr>
          </a:p>
          <a:p>
            <a:pPr marL="0" algn="l" eaLnBrk="1" latinLnBrk="0" hangingPunct="1">
              <a:lnSpc>
                <a:spcPts val="3300"/>
              </a:lnSpc>
              <a:spcBef>
                <a:spcPts val="0"/>
              </a:spcBef>
              <a:buClrTx/>
              <a:buSzTx/>
              <a:buFontTx/>
              <a:buNone/>
            </a:pPr>
            <a:r>
              <a:rPr lang="en-US" altLang="zh-CN">
                <a:solidFill>
                  <a:schemeClr val="tx1"/>
                </a:solidFill>
                <a:latin typeface="华文楷体" panose="02010600040101010101" charset="-122"/>
                <a:ea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sym typeface="+mn-ea"/>
              </a:rPr>
              <a:t>⑦</a:t>
            </a:r>
            <a:r>
              <a:rPr lang="zh-CN" altLang="en-US">
                <a:solidFill>
                  <a:schemeClr val="tx1"/>
                </a:solidFill>
                <a:highlight>
                  <a:srgbClr val="FFFF00"/>
                </a:highlight>
                <a:latin typeface="华文楷体" panose="02010600040101010101" charset="-122"/>
                <a:ea typeface="华文楷体" panose="02010600040101010101" charset="-122"/>
                <a:sym typeface="+mn-ea"/>
              </a:rPr>
              <a:t>放射性物位计</a:t>
            </a:r>
            <a:r>
              <a:rPr lang="zh-CN" altLang="en-US">
                <a:solidFill>
                  <a:schemeClr val="tx1"/>
                </a:solidFill>
                <a:latin typeface="华文楷体" panose="02010600040101010101" charset="-122"/>
                <a:ea typeface="华文楷体" panose="02010600040101010101" charset="-122"/>
                <a:sym typeface="+mn-ea"/>
              </a:rPr>
              <a:t>的选型应符合下列规定：</a:t>
            </a:r>
            <a:endParaRPr lang="zh-CN" altLang="en-US">
              <a:solidFill>
                <a:schemeClr val="tx1"/>
              </a:solidFill>
              <a:latin typeface="华文楷体" panose="02010600040101010101" charset="-122"/>
              <a:ea typeface="华文楷体" panose="02010600040101010101" charset="-122"/>
              <a:sym typeface="+mn-ea"/>
            </a:endParaRPr>
          </a:p>
          <a:p>
            <a:pPr marL="0" algn="l" eaLnBrk="1" latinLnBrk="0" hangingPunct="1">
              <a:lnSpc>
                <a:spcPts val="3300"/>
              </a:lnSpc>
              <a:spcBef>
                <a:spcPts val="0"/>
              </a:spcBef>
              <a:buClrTx/>
              <a:buSzTx/>
              <a:buFontTx/>
              <a:buNone/>
            </a:pPr>
            <a:r>
              <a:rPr lang="en-US" altLang="zh-CN">
                <a:solidFill>
                  <a:schemeClr val="tx1"/>
                </a:solidFill>
                <a:latin typeface="华文楷体" panose="02010600040101010101" charset="-122"/>
                <a:ea typeface="华文楷体" panose="02010600040101010101" charset="-122"/>
                <a:sym typeface="+mn-ea"/>
              </a:rPr>
              <a:t>    a)</a:t>
            </a:r>
            <a:r>
              <a:rPr lang="zh-CN" altLang="en-US">
                <a:solidFill>
                  <a:schemeClr val="tx1"/>
                </a:solidFill>
                <a:latin typeface="华文楷体" panose="02010600040101010101" charset="-122"/>
                <a:ea typeface="华文楷体" panose="02010600040101010101" charset="-122"/>
                <a:sym typeface="+mn-ea"/>
              </a:rPr>
              <a:t>对于高温、高压、高黏度、易结晶、易结焦、强腐蚀、易爆炸、有毒性或低温等液位和粉料、粒料等固体料位的非接触式连续测量，当其他液位仪表不能使用时，宜选用放射性物位计；</a:t>
            </a:r>
            <a:endParaRPr lang="zh-CN" altLang="en-US">
              <a:solidFill>
                <a:schemeClr val="tx1"/>
              </a:solidFill>
              <a:latin typeface="华文楷体" panose="02010600040101010101" charset="-122"/>
              <a:ea typeface="华文楷体" panose="02010600040101010101" charset="-122"/>
              <a:sym typeface="+mn-ea"/>
            </a:endParaRPr>
          </a:p>
          <a:p>
            <a:pPr marL="0" algn="l" eaLnBrk="1" latinLnBrk="0" hangingPunct="1">
              <a:lnSpc>
                <a:spcPts val="3300"/>
              </a:lnSpc>
              <a:spcBef>
                <a:spcPts val="0"/>
              </a:spcBef>
              <a:buClrTx/>
              <a:buSzTx/>
              <a:buFontTx/>
              <a:buNone/>
            </a:pPr>
            <a:r>
              <a:rPr lang="en-US" altLang="zh-CN">
                <a:solidFill>
                  <a:schemeClr val="tx1"/>
                </a:solidFill>
                <a:latin typeface="华文楷体" panose="02010600040101010101" charset="-122"/>
                <a:ea typeface="华文楷体" panose="02010600040101010101" charset="-122"/>
                <a:sym typeface="+mn-ea"/>
              </a:rPr>
              <a:t>    b)</a:t>
            </a:r>
            <a:r>
              <a:rPr lang="zh-CN" altLang="en-US">
                <a:solidFill>
                  <a:schemeClr val="tx1"/>
                </a:solidFill>
                <a:latin typeface="华文楷体" panose="02010600040101010101" charset="-122"/>
                <a:ea typeface="华文楷体" panose="02010600040101010101" charset="-122"/>
                <a:sym typeface="+mn-ea"/>
              </a:rPr>
              <a:t>放射源的强度应根据测量和安全性要求进行选择。现场的射线剂量当量应符合</a:t>
            </a:r>
            <a:r>
              <a:rPr lang="en-US" altLang="zh-CN">
                <a:solidFill>
                  <a:schemeClr val="tx1"/>
                </a:solidFill>
                <a:latin typeface="华文楷体" panose="02010600040101010101" charset="-122"/>
                <a:ea typeface="华文楷体" panose="02010600040101010101" charset="-122"/>
                <a:sym typeface="+mn-ea"/>
              </a:rPr>
              <a:t>G</a:t>
            </a:r>
            <a:r>
              <a:rPr lang="zh-CN" altLang="en-US">
                <a:solidFill>
                  <a:schemeClr val="tx1"/>
                </a:solidFill>
                <a:latin typeface="华文楷体" panose="02010600040101010101" charset="-122"/>
                <a:ea typeface="华文楷体" panose="02010600040101010101" charset="-122"/>
                <a:sym typeface="+mn-ea"/>
              </a:rPr>
              <a:t>B</a:t>
            </a:r>
            <a:r>
              <a:rPr lang="en-US" altLang="zh-CN">
                <a:solidFill>
                  <a:schemeClr val="tx1"/>
                </a:solidFill>
                <a:latin typeface="华文楷体" panose="02010600040101010101" charset="-122"/>
                <a:ea typeface="华文楷体" panose="02010600040101010101" charset="-122"/>
                <a:sym typeface="+mn-ea"/>
              </a:rPr>
              <a:t>Z</a:t>
            </a:r>
            <a:r>
              <a:rPr lang="zh-CN" altLang="en-US">
                <a:solidFill>
                  <a:schemeClr val="tx1"/>
                </a:solidFill>
                <a:latin typeface="华文楷体" panose="02010600040101010101" charset="-122"/>
                <a:ea typeface="华文楷体" panose="02010600040101010101" charset="-122"/>
                <a:sym typeface="+mn-ea"/>
              </a:rPr>
              <a:t> </a:t>
            </a:r>
            <a:r>
              <a:rPr lang="en-US" altLang="zh-CN">
                <a:solidFill>
                  <a:schemeClr val="tx1"/>
                </a:solidFill>
                <a:latin typeface="华文楷体" panose="02010600040101010101" charset="-122"/>
                <a:ea typeface="华文楷体" panose="02010600040101010101" charset="-122"/>
                <a:sym typeface="+mn-ea"/>
              </a:rPr>
              <a:t>1</a:t>
            </a:r>
            <a:r>
              <a:rPr lang="zh-CN" altLang="en-US">
                <a:solidFill>
                  <a:schemeClr val="tx1"/>
                </a:solidFill>
                <a:latin typeface="华文楷体" panose="02010600040101010101" charset="-122"/>
                <a:ea typeface="华文楷体" panose="02010600040101010101" charset="-122"/>
                <a:sym typeface="+mn-ea"/>
              </a:rPr>
              <a:t>25—</a:t>
            </a:r>
            <a:r>
              <a:rPr lang="en-US" altLang="zh-CN">
                <a:solidFill>
                  <a:schemeClr val="tx1"/>
                </a:solidFill>
                <a:latin typeface="华文楷体" panose="02010600040101010101" charset="-122"/>
                <a:ea typeface="华文楷体" panose="02010600040101010101" charset="-122"/>
                <a:sym typeface="+mn-ea"/>
              </a:rPr>
              <a:t>2009</a:t>
            </a:r>
            <a:r>
              <a:rPr lang="zh-CN" altLang="en-US">
                <a:latin typeface="华文楷体" panose="02010600040101010101" charset="-122"/>
                <a:ea typeface="华文楷体" panose="02010600040101010101" charset="-122"/>
                <a:sym typeface="+mn-ea"/>
              </a:rPr>
              <a:t>标准规定的1级防护要求，放射源类型宜选用</a:t>
            </a:r>
            <a:r>
              <a:rPr lang="zh-CN" altLang="en-US">
                <a:solidFill>
                  <a:schemeClr val="tx1"/>
                </a:solidFill>
                <a:latin typeface="华文楷体" panose="02010600040101010101" charset="-122"/>
                <a:ea typeface="华文楷体" panose="02010600040101010101" charset="-122"/>
                <a:sym typeface="+mn-ea"/>
              </a:rPr>
              <a:t>铯1</a:t>
            </a:r>
            <a:r>
              <a:rPr lang="en-US" altLang="zh-CN">
                <a:solidFill>
                  <a:schemeClr val="tx1"/>
                </a:solidFill>
                <a:latin typeface="华文楷体" panose="02010600040101010101" charset="-122"/>
                <a:ea typeface="华文楷体" panose="02010600040101010101" charset="-122"/>
                <a:sym typeface="+mn-ea"/>
              </a:rPr>
              <a:t>3</a:t>
            </a:r>
            <a:r>
              <a:rPr lang="zh-CN" altLang="en-US">
                <a:solidFill>
                  <a:schemeClr val="tx1"/>
                </a:solidFill>
                <a:latin typeface="华文楷体" panose="02010600040101010101" charset="-122"/>
                <a:ea typeface="华文楷体" panose="02010600040101010101" charset="-122"/>
                <a:sym typeface="+mn-ea"/>
              </a:rPr>
              <a:t>7(C</a:t>
            </a:r>
            <a:r>
              <a:rPr lang="en-US" altLang="zh-CN">
                <a:solidFill>
                  <a:schemeClr val="tx1"/>
                </a:solidFill>
                <a:latin typeface="华文楷体" panose="02010600040101010101" charset="-122"/>
                <a:ea typeface="华文楷体" panose="02010600040101010101" charset="-122"/>
                <a:sym typeface="+mn-ea"/>
              </a:rPr>
              <a:t>s</a:t>
            </a:r>
            <a:r>
              <a:rPr lang="zh-CN" altLang="en-US">
                <a:solidFill>
                  <a:schemeClr val="tx1"/>
                </a:solidFill>
                <a:latin typeface="华文楷体" panose="02010600040101010101" charset="-122"/>
                <a:ea typeface="华文楷体" panose="02010600040101010101" charset="-122"/>
                <a:sym typeface="+mn-ea"/>
              </a:rPr>
              <a:t>1</a:t>
            </a:r>
            <a:r>
              <a:rPr lang="en-US" altLang="zh-CN">
                <a:solidFill>
                  <a:schemeClr val="tx1"/>
                </a:solidFill>
                <a:latin typeface="华文楷体" panose="02010600040101010101" charset="-122"/>
                <a:ea typeface="华文楷体" panose="02010600040101010101" charset="-122"/>
                <a:sym typeface="+mn-ea"/>
              </a:rPr>
              <a:t>3</a:t>
            </a:r>
            <a:r>
              <a:rPr lang="zh-CN" altLang="en-US">
                <a:solidFill>
                  <a:schemeClr val="tx1"/>
                </a:solidFill>
                <a:latin typeface="华文楷体" panose="02010600040101010101" charset="-122"/>
                <a:ea typeface="华文楷体" panose="02010600040101010101" charset="-122"/>
                <a:sym typeface="+mn-ea"/>
              </a:rPr>
              <a:t>7)，也可选用钴</a:t>
            </a:r>
            <a:r>
              <a:rPr lang="en-US" altLang="zh-CN">
                <a:solidFill>
                  <a:schemeClr val="tx1"/>
                </a:solidFill>
                <a:latin typeface="华文楷体" panose="02010600040101010101" charset="-122"/>
                <a:ea typeface="华文楷体" panose="02010600040101010101" charset="-122"/>
                <a:sym typeface="+mn-ea"/>
              </a:rPr>
              <a:t>60</a:t>
            </a:r>
            <a:r>
              <a:rPr lang="zh-CN" altLang="en-US">
                <a:solidFill>
                  <a:schemeClr val="tx1"/>
                </a:solidFill>
                <a:latin typeface="华文楷体" panose="02010600040101010101" charset="-122"/>
                <a:ea typeface="华文楷体" panose="02010600040101010101" charset="-122"/>
                <a:sym typeface="+mn-ea"/>
              </a:rPr>
              <a:t>(</a:t>
            </a:r>
            <a:r>
              <a:rPr lang="en-US" altLang="zh-CN">
                <a:solidFill>
                  <a:schemeClr val="tx1"/>
                </a:solidFill>
                <a:latin typeface="华文楷体" panose="02010600040101010101" charset="-122"/>
                <a:ea typeface="华文楷体" panose="02010600040101010101" charset="-122"/>
                <a:sym typeface="+mn-ea"/>
              </a:rPr>
              <a:t>C</a:t>
            </a:r>
            <a:r>
              <a:rPr lang="zh-CN" altLang="en-US">
                <a:solidFill>
                  <a:schemeClr val="tx1"/>
                </a:solidFill>
                <a:latin typeface="华文楷体" panose="02010600040101010101" charset="-122"/>
                <a:ea typeface="华文楷体" panose="02010600040101010101" charset="-122"/>
                <a:sym typeface="+mn-ea"/>
              </a:rPr>
              <a:t>o60)，</a:t>
            </a:r>
            <a:r>
              <a:rPr lang="en-US" altLang="zh-CN">
                <a:solidFill>
                  <a:schemeClr val="tx1"/>
                </a:solidFill>
                <a:latin typeface="华文楷体" panose="02010600040101010101" charset="-122"/>
                <a:ea typeface="华文楷体" panose="02010600040101010101" charset="-122"/>
                <a:sym typeface="+mn-ea"/>
              </a:rPr>
              <a:t>   </a:t>
            </a:r>
            <a:endParaRPr lang="en-US" altLang="zh-CN">
              <a:solidFill>
                <a:schemeClr val="tx1"/>
              </a:solidFill>
              <a:latin typeface="华文楷体" panose="02010600040101010101" charset="-122"/>
              <a:ea typeface="华文楷体" panose="02010600040101010101" charset="-122"/>
              <a:sym typeface="+mn-ea"/>
            </a:endParaRPr>
          </a:p>
          <a:p>
            <a:pPr marL="0" algn="l" eaLnBrk="1" latinLnBrk="0" hangingPunct="1">
              <a:lnSpc>
                <a:spcPts val="3300"/>
              </a:lnSpc>
              <a:spcBef>
                <a:spcPts val="0"/>
              </a:spcBef>
              <a:buClrTx/>
              <a:buSzTx/>
              <a:buFontTx/>
              <a:buNone/>
            </a:pPr>
            <a:r>
              <a:rPr lang="en-US" altLang="zh-CN">
                <a:solidFill>
                  <a:schemeClr val="tx1"/>
                </a:solidFill>
                <a:latin typeface="华文楷体" panose="02010600040101010101" charset="-122"/>
                <a:ea typeface="华文楷体" panose="02010600040101010101" charset="-122"/>
                <a:sym typeface="+mn-ea"/>
              </a:rPr>
              <a:t>    c)</a:t>
            </a:r>
            <a:r>
              <a:rPr lang="zh-CN" altLang="en-US">
                <a:solidFill>
                  <a:schemeClr val="tx1"/>
                </a:solidFill>
                <a:latin typeface="华文楷体" panose="02010600040101010101" charset="-122"/>
                <a:ea typeface="华文楷体" panose="02010600040101010101" charset="-122"/>
                <a:sym typeface="+mn-ea"/>
              </a:rPr>
              <a:t>放射源的种类，应根据测量要求和被测对象特点、容器材质及壁厚等因素进行选择；</a:t>
            </a:r>
            <a:endParaRPr lang="zh-CN" altLang="en-US">
              <a:solidFill>
                <a:schemeClr val="tx1"/>
              </a:solidFill>
              <a:latin typeface="华文楷体" panose="02010600040101010101" charset="-122"/>
              <a:ea typeface="华文楷体" panose="02010600040101010101" charset="-122"/>
              <a:sym typeface="+mn-ea"/>
            </a:endParaRPr>
          </a:p>
          <a:p>
            <a:pPr marL="0" algn="l" eaLnBrk="1" latinLnBrk="0" hangingPunct="1">
              <a:lnSpc>
                <a:spcPts val="3300"/>
              </a:lnSpc>
              <a:spcBef>
                <a:spcPts val="0"/>
              </a:spcBef>
              <a:buClrTx/>
              <a:buSzTx/>
              <a:buFontTx/>
              <a:buNone/>
            </a:pPr>
            <a:r>
              <a:rPr lang="en-US" altLang="zh-CN">
                <a:solidFill>
                  <a:schemeClr val="tx1"/>
                </a:solidFill>
                <a:latin typeface="华文楷体" panose="02010600040101010101" charset="-122"/>
                <a:ea typeface="华文楷体" panose="02010600040101010101" charset="-122"/>
                <a:sym typeface="+mn-ea"/>
              </a:rPr>
              <a:t>    d)</a:t>
            </a:r>
            <a:r>
              <a:rPr lang="zh-CN" altLang="en-US">
                <a:solidFill>
                  <a:schemeClr val="tx1"/>
                </a:solidFill>
                <a:latin typeface="华文楷体" panose="02010600040101010101" charset="-122"/>
                <a:ea typeface="华文楷体" panose="02010600040101010101" charset="-122"/>
                <a:sym typeface="+mn-ea"/>
              </a:rPr>
              <a:t>为避免由于放射源衰变而引起的测量误差，提高运行的稳定性和减少校验次数，测量仪表应有衰变补偿功能；</a:t>
            </a:r>
            <a:endParaRPr lang="zh-CN" altLang="en-US">
              <a:solidFill>
                <a:schemeClr val="tx1"/>
              </a:solidFill>
              <a:latin typeface="华文楷体" panose="02010600040101010101" charset="-122"/>
              <a:ea typeface="华文楷体" panose="02010600040101010101"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71525" y="567055"/>
            <a:ext cx="8152765" cy="577088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e)</a:t>
            </a:r>
            <a:r>
              <a:rPr lang="zh-CN" altLang="en-US">
                <a:latin typeface="华文楷体" panose="02010600040101010101" charset="-122"/>
                <a:ea typeface="华文楷体" panose="02010600040101010101" charset="-122"/>
                <a:sym typeface="+mn-ea"/>
              </a:rPr>
              <a:t>放射性物位计的放射源和探测器宜选用下列组合：</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1)</a:t>
            </a:r>
            <a:r>
              <a:rPr lang="zh-CN" altLang="en-US">
                <a:latin typeface="华文楷体" panose="02010600040101010101" charset="-122"/>
                <a:ea typeface="华文楷体" panose="02010600040101010101" charset="-122"/>
                <a:sym typeface="+mn-ea"/>
              </a:rPr>
              <a:t>点型放射源和棒型(或缆型)探测器；</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2)</a:t>
            </a:r>
            <a:r>
              <a:rPr lang="zh-CN" altLang="en-US">
                <a:latin typeface="华文楷体" panose="02010600040101010101" charset="-122"/>
                <a:ea typeface="华文楷体" panose="02010600040101010101" charset="-122"/>
                <a:sym typeface="+mn-ea"/>
              </a:rPr>
              <a:t>棒型放射源和点型探测器；</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3)棒型放射源和棒型(或缆型)探测器；</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f)</a:t>
            </a:r>
            <a:r>
              <a:rPr lang="zh-CN" altLang="en-US">
                <a:latin typeface="华文楷体" panose="02010600040101010101" charset="-122"/>
                <a:ea typeface="华文楷体" panose="02010600040101010101" charset="-122"/>
                <a:sym typeface="+mn-ea"/>
              </a:rPr>
              <a:t>放射源应考虑防火，并装在专用容器内，专用容器外壳材质最低为316SS。放别源应有隔离射线装置；</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g)</a:t>
            </a:r>
            <a:r>
              <a:rPr lang="zh-CN" altLang="en-US">
                <a:latin typeface="华文楷体" panose="02010600040101010101" charset="-122"/>
                <a:ea typeface="华文楷体" panose="02010600040101010101" charset="-122"/>
                <a:sym typeface="+mn-ea"/>
              </a:rPr>
              <a:t>放射源宜带有遥控气动或电动源闸，当气源、电源或遥控线路故障时，源闸应能自动关闭。</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83590" y="753745"/>
            <a:ext cx="8181340" cy="516191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8.过程分析仪</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过程分析仪主要有：气体分析仪（红外、紫外、氧、硫等），液体分析仪（</a:t>
            </a:r>
            <a:r>
              <a:rPr lang="en-US" altLang="zh-CN">
                <a:latin typeface="华文楷体" panose="02010600040101010101" charset="-122"/>
                <a:ea typeface="华文楷体" panose="02010600040101010101" charset="-122"/>
                <a:cs typeface="华文楷体" panose="02010600040101010101" charset="-122"/>
                <a:sym typeface="+mn-ea"/>
              </a:rPr>
              <a:t>pH</a:t>
            </a:r>
            <a:r>
              <a:rPr lang="zh-CN" altLang="en-US">
                <a:latin typeface="华文楷体" panose="02010600040101010101" charset="-122"/>
                <a:ea typeface="华文楷体" panose="02010600040101010101" charset="-122"/>
                <a:cs typeface="华文楷体" panose="02010600040101010101" charset="-122"/>
                <a:sym typeface="+mn-ea"/>
              </a:rPr>
              <a:t>计、工业电导率仪、密度计、黏度计、油品分析仪等）</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在线过程分析仪选型一般规定：</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⑴过程分析仪的分析原理选择，测量范围、精确度、灵敏度、分辨率、重复性、线性度、死区及响应时间等技术指标，应满足工艺过程对介质成分或特性分析的要求，且技术先进，性能稳定、可靠，操作、维护简便。</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⑵过程分析仪的选型还应包括采样及样品处理系统、现场分析小屋或分析柜及过程分析仪管理系统等配套系统，其设计要求应符合SH/T 3174—2013规范。</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0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endParaRPr lang="zh-CN" altLang="en-US">
              <a:latin typeface="华文楷体" panose="02010600040101010101" charset="-122"/>
              <a:ea typeface="华文楷体" panose="02010600040101010101" charset="-122"/>
              <a:sym typeface="+mn-ea"/>
            </a:endParaRPr>
          </a:p>
          <a:p>
            <a:pPr marL="0" indent="0">
              <a:buNone/>
            </a:pP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2150" y="619760"/>
            <a:ext cx="8346440" cy="5835650"/>
          </a:xfrm>
        </p:spPr>
        <p:txBody>
          <a:bodyPr/>
          <a:p>
            <a:pPr marL="0" indent="0" eaLnBrk="1" latinLnBrk="0" hangingPunct="1">
              <a:lnSpc>
                <a:spcPts val="3000"/>
              </a:lnSpc>
              <a:spcBef>
                <a:spcPts val="0"/>
              </a:spcBef>
              <a:buNone/>
            </a:pPr>
            <a:r>
              <a:rPr lang="en-US" altLang="zh-CN">
                <a:latin typeface="华文楷体" panose="02010600040101010101" charset="-122"/>
                <a:ea typeface="华文楷体" panose="02010600040101010101" charset="-122"/>
              </a:rPr>
              <a:t>    </a:t>
            </a: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⑶含有易燃、易爆、有毒、腐蚀性介质的分析样品不得任意排放，排放系统设计应满足工厂对健康、安全和环保要求。</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0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⑷用于安全联锁的过程分析仪输出信号应为4mA～20mA DC 或干接点；用于过程控制的过程分析仪输出信号应为4mA～20mA DC；用于过程监测的过程分析仪输出信号宜为4mA~20mA DC或MO</a:t>
            </a:r>
            <a:r>
              <a:rPr lang="en-US" altLang="zh-CN">
                <a:latin typeface="华文楷体" panose="02010600040101010101" charset="-122"/>
                <a:ea typeface="华文楷体" panose="02010600040101010101" charset="-122"/>
                <a:cs typeface="华文楷体" panose="02010600040101010101" charset="-122"/>
                <a:sym typeface="+mn-ea"/>
              </a:rPr>
              <a:t>D</a:t>
            </a:r>
            <a:r>
              <a:rPr lang="zh-CN" altLang="en-US">
                <a:latin typeface="华文楷体" panose="02010600040101010101" charset="-122"/>
                <a:ea typeface="华文楷体" panose="02010600040101010101" charset="-122"/>
                <a:cs typeface="华文楷体" panose="02010600040101010101" charset="-122"/>
                <a:sym typeface="+mn-ea"/>
              </a:rPr>
              <a:t>BUS</a:t>
            </a: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RTU、以太网TCP/IP等通信接口</a:t>
            </a:r>
            <a:r>
              <a:rPr lang="zh-CN" altLang="en-US">
                <a:latin typeface="华文楷体" panose="02010600040101010101" charset="-122"/>
                <a:ea typeface="华文楷体" panose="02010600040101010101" charset="-122"/>
                <a:sym typeface="+mn-ea"/>
              </a:rPr>
              <a:t>。</a:t>
            </a:r>
            <a:endParaRPr lang="zh-CN" altLang="en-US">
              <a:latin typeface="华文楷体" panose="02010600040101010101" charset="-122"/>
              <a:ea typeface="华文楷体" panose="02010600040101010101" charset="-122"/>
              <a:sym typeface="+mn-ea"/>
            </a:endParaRPr>
          </a:p>
          <a:p>
            <a:pPr marL="0" algn="l" eaLnBrk="1" latinLnBrk="0" hangingPunct="1">
              <a:spcBef>
                <a:spcPct val="20000"/>
              </a:spcBef>
              <a:buClrTx/>
              <a:buSzTx/>
              <a:buFontTx/>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⑸用于安全联锁和控制回路的过程分析仪的分析滞后时间应满足联锁和控制对分析时间的要求。</a:t>
            </a:r>
            <a:endParaRPr lang="zh-CN" altLang="en-US">
              <a:latin typeface="华文楷体" panose="02010600040101010101" charset="-122"/>
              <a:ea typeface="华文楷体" panose="02010600040101010101" charset="-122"/>
            </a:endParaRPr>
          </a:p>
          <a:p>
            <a:pPr marL="0" algn="l" eaLnBrk="1" latinLnBrk="0" hangingPunct="1">
              <a:spcBef>
                <a:spcPct val="20000"/>
              </a:spcBef>
              <a:buClrTx/>
              <a:buSzTx/>
              <a:buFontTx/>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⑹气体过程分析仪的常用浓度单位应符合下列规定：</a:t>
            </a:r>
            <a:endParaRPr lang="zh-CN" altLang="en-US">
              <a:latin typeface="华文楷体" panose="02010600040101010101" charset="-122"/>
              <a:ea typeface="华文楷体" panose="02010600040101010101" charset="-122"/>
            </a:endParaRPr>
          </a:p>
          <a:p>
            <a:pPr marL="0" algn="l" eaLnBrk="1" latinLnBrk="0" hangingPunct="1">
              <a:spcBef>
                <a:spcPct val="20000"/>
              </a:spcBef>
              <a:buClrTx/>
              <a:buSzTx/>
              <a:buFontTx/>
              <a:buNone/>
            </a:pPr>
            <a:r>
              <a:rPr lang="en-US" altLang="zh-CN">
                <a:latin typeface="华文楷体" panose="02010600040101010101" charset="-122"/>
                <a:ea typeface="华文楷体" panose="02010600040101010101" charset="-122"/>
              </a:rPr>
              <a:t>    a)</a:t>
            </a:r>
            <a:r>
              <a:rPr lang="zh-CN" altLang="en-US">
                <a:latin typeface="华文楷体" panose="02010600040101010101" charset="-122"/>
                <a:ea typeface="华文楷体" panose="02010600040101010101" charset="-122"/>
              </a:rPr>
              <a:t>摩尔分数：%</a:t>
            </a: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a:t>
            </a: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mol)、10</a:t>
            </a:r>
            <a:r>
              <a:rPr lang="en-US" altLang="zh-CN" baseline="30000">
                <a:latin typeface="华文楷体" panose="02010600040101010101" charset="-122"/>
                <a:ea typeface="华文楷体" panose="02010600040101010101" charset="-122"/>
              </a:rPr>
              <a:t>-6</a:t>
            </a:r>
            <a:r>
              <a:rPr lang="zh-CN" altLang="en-US">
                <a:latin typeface="华文楷体" panose="02010600040101010101" charset="-122"/>
                <a:ea typeface="华文楷体" panose="02010600040101010101" charset="-122"/>
              </a:rPr>
              <a:t>(ppm mol)、10</a:t>
            </a:r>
            <a:r>
              <a:rPr lang="en-US" baseline="30000">
                <a:latin typeface="华文楷体" panose="02010600040101010101" charset="-122"/>
                <a:ea typeface="华文楷体" panose="02010600040101010101" charset="-122"/>
              </a:rPr>
              <a:t>-9</a:t>
            </a:r>
            <a:r>
              <a:rPr lang="zh-CN" altLang="en-US">
                <a:latin typeface="华文楷体" panose="02010600040101010101" charset="-122"/>
                <a:ea typeface="华文楷体" panose="02010600040101010101" charset="-122"/>
              </a:rPr>
              <a:t>(ppb mol);</a:t>
            </a:r>
            <a:endParaRPr lang="zh-CN" altLang="en-US">
              <a:latin typeface="华文楷体" panose="02010600040101010101" charset="-122"/>
              <a:ea typeface="华文楷体" panose="02010600040101010101" charset="-122"/>
            </a:endParaRPr>
          </a:p>
          <a:p>
            <a:pPr marL="0" algn="l" eaLnBrk="1" latinLnBrk="0" hangingPunct="1">
              <a:spcBef>
                <a:spcPct val="20000"/>
              </a:spcBef>
              <a:buClrTx/>
              <a:buSzTx/>
              <a:buFontTx/>
              <a:buNone/>
            </a:pPr>
            <a:r>
              <a:rPr lang="en-US" altLang="zh-CN">
                <a:latin typeface="华文楷体" panose="02010600040101010101" charset="-122"/>
                <a:ea typeface="华文楷体" panose="02010600040101010101" charset="-122"/>
              </a:rPr>
              <a:t>    b)</a:t>
            </a:r>
            <a:r>
              <a:rPr lang="zh-CN" altLang="en-US">
                <a:latin typeface="华文楷体" panose="02010600040101010101" charset="-122"/>
                <a:ea typeface="华文楷体" panose="02010600040101010101" charset="-122"/>
              </a:rPr>
              <a:t>体积分数：%(</a:t>
            </a:r>
            <a:r>
              <a:rPr lang="zh-CN" altLang="en-US">
                <a:latin typeface="华文楷体" panose="02010600040101010101" charset="-122"/>
                <a:ea typeface="华文楷体" panose="02010600040101010101" charset="-122"/>
                <a:sym typeface="+mn-ea"/>
              </a:rPr>
              <a:t>％</a:t>
            </a: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rPr>
              <a:t>vol)、</a:t>
            </a:r>
            <a:r>
              <a:rPr lang="zh-CN" altLang="en-US">
                <a:latin typeface="华文楷体" panose="02010600040101010101" charset="-122"/>
                <a:ea typeface="华文楷体" panose="02010600040101010101" charset="-122"/>
                <a:sym typeface="+mn-ea"/>
              </a:rPr>
              <a:t>10</a:t>
            </a:r>
            <a:r>
              <a:rPr lang="en-US" altLang="zh-CN" baseline="30000">
                <a:latin typeface="华文楷体" panose="02010600040101010101" charset="-122"/>
                <a:ea typeface="华文楷体" panose="02010600040101010101" charset="-122"/>
                <a:sym typeface="+mn-ea"/>
              </a:rPr>
              <a:t>-6</a:t>
            </a:r>
            <a:r>
              <a:rPr lang="zh-CN" altLang="en-US">
                <a:latin typeface="华文楷体" panose="02010600040101010101" charset="-122"/>
                <a:ea typeface="华文楷体" panose="02010600040101010101" charset="-122"/>
              </a:rPr>
              <a:t>(ppm </a:t>
            </a:r>
            <a:r>
              <a:rPr lang="en-US" altLang="zh-CN">
                <a:latin typeface="华文楷体" panose="02010600040101010101" charset="-122"/>
                <a:ea typeface="华文楷体" panose="02010600040101010101" charset="-122"/>
              </a:rPr>
              <a:t>v</a:t>
            </a:r>
            <a:r>
              <a:rPr lang="zh-CN" altLang="en-US">
                <a:latin typeface="华文楷体" panose="02010600040101010101" charset="-122"/>
                <a:ea typeface="华文楷体" panose="02010600040101010101" charset="-122"/>
              </a:rPr>
              <a:t>ol)、</a:t>
            </a:r>
            <a:r>
              <a:rPr lang="zh-CN" altLang="en-US">
                <a:latin typeface="华文楷体" panose="02010600040101010101" charset="-122"/>
                <a:ea typeface="华文楷体" panose="02010600040101010101" charset="-122"/>
                <a:sym typeface="+mn-ea"/>
              </a:rPr>
              <a:t>10</a:t>
            </a:r>
            <a:r>
              <a:rPr lang="en-US" baseline="30000">
                <a:latin typeface="华文楷体" panose="02010600040101010101" charset="-122"/>
                <a:ea typeface="华文楷体" panose="02010600040101010101" charset="-122"/>
                <a:sym typeface="+mn-ea"/>
              </a:rPr>
              <a:t>-9</a:t>
            </a:r>
            <a:r>
              <a:rPr lang="zh-CN" altLang="en-US">
                <a:latin typeface="华文楷体" panose="02010600040101010101" charset="-122"/>
                <a:ea typeface="华文楷体" panose="02010600040101010101" charset="-122"/>
              </a:rPr>
              <a:t>(ppb vol);</a:t>
            </a:r>
            <a:endParaRPr lang="zh-CN" altLang="en-US">
              <a:latin typeface="华文楷体" panose="02010600040101010101" charset="-122"/>
              <a:ea typeface="华文楷体" panose="02010600040101010101" charset="-122"/>
            </a:endParaRPr>
          </a:p>
          <a:p>
            <a:pPr marL="0" algn="l" eaLnBrk="1" latinLnBrk="0" hangingPunct="1">
              <a:spcBef>
                <a:spcPct val="20000"/>
              </a:spcBef>
              <a:buClrTx/>
              <a:buSzTx/>
              <a:buFontTx/>
              <a:buNone/>
            </a:pPr>
            <a:r>
              <a:rPr lang="en-US" altLang="zh-CN">
                <a:latin typeface="华文楷体" panose="02010600040101010101" charset="-122"/>
                <a:ea typeface="华文楷体" panose="02010600040101010101" charset="-122"/>
              </a:rPr>
              <a:t>    c)</a:t>
            </a:r>
            <a:r>
              <a:rPr lang="zh-CN" altLang="en-US">
                <a:latin typeface="华文楷体" panose="02010600040101010101" charset="-122"/>
                <a:ea typeface="华文楷体" panose="02010600040101010101" charset="-122"/>
              </a:rPr>
              <a:t>质量浓度：kg/m³、g/m³、mg/m³;</a:t>
            </a:r>
            <a:endParaRPr lang="zh-CN" altLang="en-US">
              <a:latin typeface="华文楷体" panose="02010600040101010101" charset="-122"/>
              <a:ea typeface="华文楷体" panose="02010600040101010101" charset="-122"/>
            </a:endParaRPr>
          </a:p>
          <a:p>
            <a:pPr marL="0" algn="l" eaLnBrk="1" latinLnBrk="0" hangingPunct="1">
              <a:spcBef>
                <a:spcPct val="20000"/>
              </a:spcBef>
              <a:buClrTx/>
              <a:buSzTx/>
              <a:buFontTx/>
              <a:buNone/>
            </a:pPr>
            <a:r>
              <a:rPr lang="en-US" altLang="zh-CN">
                <a:latin typeface="华文楷体" panose="02010600040101010101" charset="-122"/>
                <a:ea typeface="华文楷体" panose="02010600040101010101" charset="-122"/>
              </a:rPr>
              <a:t>    d)</a:t>
            </a:r>
            <a:r>
              <a:rPr lang="zh-CN" altLang="en-US">
                <a:latin typeface="华文楷体" panose="02010600040101010101" charset="-122"/>
                <a:ea typeface="华文楷体" panose="02010600040101010101" charset="-122"/>
              </a:rPr>
              <a:t>质量分数：  %、</a:t>
            </a:r>
            <a:r>
              <a:rPr lang="zh-CN" altLang="en-US">
                <a:latin typeface="华文楷体" panose="02010600040101010101" charset="-122"/>
                <a:ea typeface="华文楷体" panose="02010600040101010101" charset="-122"/>
                <a:sym typeface="+mn-ea"/>
              </a:rPr>
              <a:t>10</a:t>
            </a:r>
            <a:r>
              <a:rPr lang="en-US" altLang="zh-CN" baseline="30000">
                <a:latin typeface="华文楷体" panose="02010600040101010101" charset="-122"/>
                <a:ea typeface="华文楷体" panose="02010600040101010101" charset="-122"/>
                <a:sym typeface="+mn-ea"/>
              </a:rPr>
              <a:t>-6</a:t>
            </a:r>
            <a:r>
              <a:rPr lang="zh-CN" altLang="en-US">
                <a:latin typeface="华文楷体" panose="02010600040101010101" charset="-122"/>
                <a:ea typeface="华文楷体" panose="02010600040101010101" charset="-122"/>
                <a:sym typeface="+mn-ea"/>
              </a:rPr>
              <a:t>、</a:t>
            </a:r>
            <a:r>
              <a:rPr lang="zh-CN" altLang="en-US">
                <a:latin typeface="华文楷体" panose="02010600040101010101" charset="-122"/>
                <a:ea typeface="华文楷体" panose="02010600040101010101" charset="-122"/>
                <a:sym typeface="+mn-ea"/>
              </a:rPr>
              <a:t>10</a:t>
            </a:r>
            <a:r>
              <a:rPr lang="en-US" baseline="30000">
                <a:latin typeface="华文楷体" panose="02010600040101010101" charset="-122"/>
                <a:ea typeface="华文楷体" panose="02010600040101010101" charset="-122"/>
                <a:sym typeface="+mn-ea"/>
              </a:rPr>
              <a:t>-9</a:t>
            </a:r>
            <a:r>
              <a:rPr lang="zh-CN" altLang="en-US">
                <a:latin typeface="华文楷体" panose="02010600040101010101" charset="-122"/>
                <a:ea typeface="华文楷体" panose="02010600040101010101" charset="-122"/>
                <a:sym typeface="+mn-ea"/>
              </a:rPr>
              <a:t>，</a:t>
            </a:r>
            <a:r>
              <a:rPr lang="zh-CN" altLang="en-US">
                <a:latin typeface="华文楷体" panose="02010600040101010101" charset="-122"/>
                <a:ea typeface="华文楷体" panose="02010600040101010101" charset="-122"/>
              </a:rPr>
              <a:t>不得使用</a:t>
            </a:r>
            <a:r>
              <a:rPr lang="zh-CN" altLang="en-US">
                <a:latin typeface="华文楷体" panose="02010600040101010101" charset="-122"/>
                <a:ea typeface="华文楷体" panose="02010600040101010101" charset="-122"/>
                <a:sym typeface="+mn-ea"/>
              </a:rPr>
              <a:t>%</a:t>
            </a:r>
            <a:r>
              <a:rPr lang="en-US" altLang="zh-CN">
                <a:latin typeface="华文楷体" panose="02010600040101010101" charset="-122"/>
                <a:ea typeface="华文楷体" panose="02010600040101010101" charset="-122"/>
                <a:sym typeface="+mn-ea"/>
              </a:rPr>
              <a:t> W</a:t>
            </a:r>
            <a:r>
              <a:rPr lang="zh-CN" altLang="en-US">
                <a:latin typeface="华文楷体" panose="02010600040101010101" charset="-122"/>
                <a:ea typeface="华文楷体" panose="02010600040101010101" charset="-122"/>
                <a:sym typeface="+mn-ea"/>
              </a:rPr>
              <a:t>、</a:t>
            </a:r>
            <a:r>
              <a:rPr lang="en-US" altLang="zh-CN">
                <a:latin typeface="华文楷体" panose="02010600040101010101" charset="-122"/>
                <a:ea typeface="华文楷体" panose="02010600040101010101" charset="-122"/>
                <a:sym typeface="+mn-ea"/>
              </a:rPr>
              <a:t>ppm W</a:t>
            </a:r>
            <a:r>
              <a:rPr lang="zh-CN" altLang="en-US">
                <a:latin typeface="华文楷体" panose="02010600040101010101" charset="-122"/>
                <a:ea typeface="华文楷体" panose="02010600040101010101" charset="-122"/>
                <a:sym typeface="+mn-ea"/>
              </a:rPr>
              <a:t>、</a:t>
            </a:r>
            <a:r>
              <a:rPr lang="en-US" altLang="zh-CN">
                <a:latin typeface="华文楷体" panose="02010600040101010101" charset="-122"/>
                <a:ea typeface="华文楷体" panose="02010600040101010101" charset="-122"/>
                <a:sym typeface="+mn-ea"/>
              </a:rPr>
              <a:t>ppb W</a:t>
            </a:r>
            <a:r>
              <a:rPr lang="zh-CN" altLang="en-US">
                <a:latin typeface="华文楷体" panose="02010600040101010101" charset="-122"/>
                <a:ea typeface="华文楷体" panose="02010600040101010101" charset="-122"/>
              </a:rPr>
              <a:t>。</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42925" y="565150"/>
            <a:ext cx="8422005" cy="6021705"/>
          </a:xfrm>
        </p:spPr>
        <p:txBody>
          <a:bodyPr/>
          <a:p>
            <a:pPr marL="0" indent="0">
              <a:buNone/>
            </a:pPr>
            <a:r>
              <a:rPr kumimoji="0" lang="en-US" altLang="zh-CN" sz="2800" b="1" kern="1200" dirty="0">
                <a:solidFill>
                  <a:srgbClr val="FFC000"/>
                </a:solidFill>
                <a:latin typeface="华文楷体" panose="02010600040101010101" charset="-122"/>
                <a:ea typeface="华文楷体" panose="02010600040101010101" charset="-122"/>
                <a:cs typeface="华文楷体" panose="02010600040101010101" charset="-122"/>
              </a:rPr>
              <a:t>    </a:t>
            </a:r>
            <a:endParaRPr kumimoji="0" lang="zh-CN" altLang="en-US" kern="1200">
              <a:latin typeface="华文楷体" panose="02010600040101010101" charset="-122"/>
              <a:ea typeface="华文楷体" panose="02010600040101010101" charset="-122"/>
              <a:cs typeface="华文楷体" panose="02010600040101010101" charset="-122"/>
              <a:sym typeface="+mn-ea"/>
            </a:endParaRPr>
          </a:p>
          <a:p>
            <a:pPr marL="0" indent="0">
              <a:buNone/>
            </a:pPr>
            <a:endParaRPr kumimoji="0" lang="zh-CN" altLang="en-US" kern="1200">
              <a:latin typeface="华文楷体" panose="02010600040101010101" charset="-122"/>
              <a:ea typeface="华文楷体" panose="02010600040101010101" charset="-122"/>
              <a:cs typeface="华文楷体" panose="02010600040101010101" charset="-122"/>
            </a:endParaRPr>
          </a:p>
        </p:txBody>
      </p:sp>
      <p:sp>
        <p:nvSpPr>
          <p:cNvPr id="5" name="AutoShape 6"/>
          <p:cNvSpPr>
            <a:spLocks noChangeArrowheads="1"/>
          </p:cNvSpPr>
          <p:nvPr/>
        </p:nvSpPr>
        <p:spPr bwMode="auto">
          <a:xfrm>
            <a:off x="1604645" y="655320"/>
            <a:ext cx="5797550" cy="685800"/>
          </a:xfrm>
          <a:prstGeom prst="flowChartTerminator">
            <a:avLst/>
          </a:prstGeom>
          <a:solidFill>
            <a:srgbClr val="FFC000"/>
          </a:solidFill>
          <a:ln w="9525" algn="ctr">
            <a:solidFill>
              <a:schemeClr val="bg2"/>
            </a:solidFill>
            <a:miter lim="800000"/>
          </a:ln>
        </p:spPr>
        <p:txBody>
          <a:bodyPr wrap="none" anchor="ctr"/>
          <a:p>
            <a:pPr algn="ctr"/>
            <a:r>
              <a:rPr lang="zh-CN" altLang="en-US" sz="2800" b="1" dirty="0">
                <a:solidFill>
                  <a:srgbClr val="000099"/>
                </a:solidFill>
                <a:latin typeface="+mj-ea"/>
                <a:ea typeface="+mj-ea"/>
                <a:cs typeface="+mj-ea"/>
              </a:rPr>
              <a:t>第二节 简单控制系统与执行器</a:t>
            </a:r>
            <a:endParaRPr lang="zh-CN" altLang="en-US" sz="2800" b="1" dirty="0">
              <a:solidFill>
                <a:srgbClr val="000099"/>
              </a:solidFill>
              <a:latin typeface="+mj-ea"/>
              <a:ea typeface="+mj-ea"/>
              <a:cs typeface="+mj-ea"/>
            </a:endParaRPr>
          </a:p>
        </p:txBody>
      </p:sp>
      <p:sp>
        <p:nvSpPr>
          <p:cNvPr id="4" name="文本框 3"/>
          <p:cNvSpPr txBox="1"/>
          <p:nvPr/>
        </p:nvSpPr>
        <p:spPr>
          <a:xfrm>
            <a:off x="752475" y="1440180"/>
            <a:ext cx="8212455" cy="460375"/>
          </a:xfrm>
          <a:prstGeom prst="rect">
            <a:avLst/>
          </a:prstGeom>
          <a:noFill/>
        </p:spPr>
        <p:txBody>
          <a:bodyPr wrap="square" rtlCol="0">
            <a:spAutoFit/>
          </a:bodyPr>
          <a:p>
            <a:r>
              <a:rPr lang="zh-CN" altLang="en-US" sz="2400">
                <a:latin typeface="华文楷体" panose="02010600040101010101" charset="-122"/>
                <a:ea typeface="华文楷体" panose="02010600040101010101" charset="-122"/>
                <a:sym typeface="+mn-ea"/>
              </a:rPr>
              <a:t>    </a:t>
            </a:r>
            <a:endParaRPr lang="zh-CN" altLang="en-US" sz="2400">
              <a:latin typeface="华文楷体" panose="02010600040101010101" charset="-122"/>
              <a:ea typeface="华文楷体" panose="02010600040101010101" charset="-122"/>
              <a:cs typeface="华文楷体" panose="02010600040101010101" charset="-122"/>
            </a:endParaRPr>
          </a:p>
        </p:txBody>
      </p:sp>
      <p:sp>
        <p:nvSpPr>
          <p:cNvPr id="2" name="文本框 1"/>
          <p:cNvSpPr txBox="1"/>
          <p:nvPr/>
        </p:nvSpPr>
        <p:spPr>
          <a:xfrm>
            <a:off x="760730" y="1559560"/>
            <a:ext cx="7957820" cy="5262245"/>
          </a:xfrm>
          <a:prstGeom prst="rect">
            <a:avLst/>
          </a:prstGeom>
          <a:noFill/>
        </p:spPr>
        <p:txBody>
          <a:bodyPr wrap="square" rtlCol="0">
            <a:spAutoFit/>
          </a:bodyPr>
          <a:p>
            <a:r>
              <a:rPr lang="en-US" altLang="zh-CN" sz="2400">
                <a:latin typeface="华文楷体" panose="02010600040101010101" charset="-122"/>
                <a:ea typeface="华文楷体" panose="02010600040101010101" charset="-122"/>
              </a:rPr>
              <a:t>    </a:t>
            </a:r>
            <a:r>
              <a:rPr lang="zh-CN" altLang="en-US" sz="2400">
                <a:latin typeface="华文楷体" panose="02010600040101010101" charset="-122"/>
                <a:ea typeface="华文楷体" panose="02010600040101010101" charset="-122"/>
              </a:rPr>
              <a:t>现代化工生产过程中越来越广泛地采用各种自动控制系统。</a:t>
            </a:r>
            <a:endParaRPr lang="zh-CN" altLang="en-US" sz="2400">
              <a:latin typeface="华文楷体" panose="02010600040101010101" charset="-122"/>
              <a:ea typeface="华文楷体" panose="02010600040101010101" charset="-122"/>
            </a:endParaRPr>
          </a:p>
          <a:p>
            <a:r>
              <a:rPr lang="en-US" altLang="zh-CN" sz="2400" b="1">
                <a:latin typeface="华文楷体" panose="02010600040101010101" charset="-122"/>
                <a:ea typeface="华文楷体" panose="02010600040101010101" charset="-122"/>
              </a:rPr>
              <a:t>    </a:t>
            </a:r>
            <a:r>
              <a:rPr lang="zh-CN" altLang="en-US" sz="2400" b="1">
                <a:latin typeface="华文楷体" panose="02010600040101010101" charset="-122"/>
                <a:ea typeface="华文楷体" panose="02010600040101010101" charset="-122"/>
              </a:rPr>
              <a:t>一、简单控制系统介绍</a:t>
            </a:r>
            <a:endParaRPr lang="zh-CN" altLang="en-US" sz="2400" b="1">
              <a:latin typeface="华文楷体" panose="02010600040101010101" charset="-122"/>
              <a:ea typeface="华文楷体" panose="02010600040101010101" charset="-122"/>
            </a:endParaRPr>
          </a:p>
          <a:p>
            <a:r>
              <a:rPr lang="en-US" altLang="zh-CN" sz="2400" b="1">
                <a:solidFill>
                  <a:srgbClr val="7030A0"/>
                </a:solidFill>
                <a:latin typeface="华文楷体" panose="02010600040101010101" charset="-122"/>
                <a:ea typeface="华文楷体" panose="02010600040101010101" charset="-122"/>
              </a:rPr>
              <a:t>    1. </a:t>
            </a:r>
            <a:r>
              <a:rPr lang="zh-CN" altLang="en-US" sz="2400" b="1">
                <a:solidFill>
                  <a:srgbClr val="7030A0"/>
                </a:solidFill>
                <a:latin typeface="华文楷体" panose="02010600040101010101" charset="-122"/>
                <a:ea typeface="华文楷体" panose="02010600040101010101" charset="-122"/>
              </a:rPr>
              <a:t>构成</a:t>
            </a:r>
            <a:endParaRPr lang="zh-CN" altLang="en-US" sz="2400" b="1">
              <a:solidFill>
                <a:srgbClr val="7030A0"/>
              </a:solidFill>
              <a:latin typeface="华文楷体" panose="02010600040101010101" charset="-122"/>
              <a:ea typeface="华文楷体" panose="02010600040101010101" charset="-122"/>
            </a:endParaRPr>
          </a:p>
          <a:p>
            <a:r>
              <a:rPr lang="en-US" altLang="zh-CN" sz="2400">
                <a:latin typeface="华文楷体" panose="02010600040101010101" charset="-122"/>
                <a:ea typeface="华文楷体" panose="02010600040101010101" charset="-122"/>
              </a:rPr>
              <a:t>    简单控制系统，是指由</a:t>
            </a:r>
            <a:r>
              <a:rPr lang="en-US" altLang="zh-CN" sz="2400">
                <a:solidFill>
                  <a:srgbClr val="00B0F0"/>
                </a:solidFill>
                <a:latin typeface="华文楷体" panose="02010600040101010101" charset="-122"/>
                <a:ea typeface="华文楷体" panose="02010600040101010101" charset="-122"/>
              </a:rPr>
              <a:t>1个控制器、1个变送器、1个执行器、1个被控对象</a:t>
            </a:r>
            <a:r>
              <a:rPr lang="en-US" altLang="zh-CN" sz="2400">
                <a:latin typeface="华文楷体" panose="02010600040101010101" charset="-122"/>
                <a:ea typeface="华文楷体" panose="02010600040101010101" charset="-122"/>
              </a:rPr>
              <a:t>组成的单回路闭环负反馈控制系统。由于控制系统信号流只有一个回路，也称</a:t>
            </a:r>
            <a:r>
              <a:rPr lang="en-US" altLang="zh-CN" sz="2400">
                <a:solidFill>
                  <a:srgbClr val="FF0000"/>
                </a:solidFill>
                <a:latin typeface="华文楷体" panose="02010600040101010101" charset="-122"/>
                <a:ea typeface="华文楷体" panose="02010600040101010101" charset="-122"/>
              </a:rPr>
              <a:t>单回路控制系统</a:t>
            </a:r>
            <a:r>
              <a:rPr lang="en-US" altLang="zh-CN" sz="2400">
                <a:latin typeface="华文楷体" panose="02010600040101010101" charset="-122"/>
                <a:ea typeface="华文楷体" panose="02010600040101010101" charset="-122"/>
              </a:rPr>
              <a:t>。</a:t>
            </a:r>
            <a:endParaRPr lang="en-US" altLang="zh-CN" sz="2400">
              <a:latin typeface="华文楷体" panose="02010600040101010101" charset="-122"/>
              <a:ea typeface="华文楷体" panose="02010600040101010101" charset="-122"/>
            </a:endParaRPr>
          </a:p>
          <a:p>
            <a:r>
              <a:rPr lang="en-US" altLang="zh-CN" sz="2400">
                <a:latin typeface="华文楷体" panose="02010600040101010101" charset="-122"/>
                <a:ea typeface="华文楷体" panose="02010600040101010101" charset="-122"/>
              </a:rPr>
              <a:t>    简单控制系统是生产过程中控制最常见、应用最广范、应用数量最多的控制系统。它是由被控对象、测量对象的测量变送单元、调节器和执行器组成的单回路控制系统。简单控制系统结构简单，投资少，易于调整和投运，能满足一般生产过程控制要求，因而被广泛应用。尤其适用于被控对象滞后和时间常数小，负荷和干扰变化比较平缓或者对象被控变量要求不太高的场合</a:t>
            </a:r>
            <a:r>
              <a:rPr lang="zh-CN" altLang="en-US" sz="2400">
                <a:latin typeface="华文楷体" panose="02010600040101010101" charset="-122"/>
                <a:ea typeface="华文楷体" panose="02010600040101010101" charset="-122"/>
              </a:rPr>
              <a:t>。</a:t>
            </a:r>
            <a:endParaRPr lang="zh-CN" altLang="en-US" sz="2400">
              <a:latin typeface="华文楷体" panose="02010600040101010101" charset="-122"/>
              <a:ea typeface="华文楷体" panose="0201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85495" y="610870"/>
            <a:ext cx="8179435" cy="592074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安全系统要求、防火要求、环保要求、节能要求、可靠性及经济性等因素来综合考虑。</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3.测量与控制仪表应优先采用电子式。应首选测量与控制信号为4mA~20mA DC带</a:t>
            </a:r>
            <a:r>
              <a:rPr lang="en-US" altLang="zh-CN">
                <a:latin typeface="+mj-lt"/>
                <a:ea typeface="华文楷体" panose="02010600040101010101" charset="-122"/>
                <a:cs typeface="+mj-lt"/>
              </a:rPr>
              <a:t>HART</a:t>
            </a:r>
            <a:r>
              <a:rPr lang="en-US" altLang="zh-CN">
                <a:latin typeface="华文楷体" panose="02010600040101010101" charset="-122"/>
                <a:ea typeface="华文楷体" panose="02010600040101010101" charset="-122"/>
              </a:rPr>
              <a:t>协议的智能化现场仪表，其次可选用信号为4mA～20mA </a:t>
            </a:r>
            <a:r>
              <a:rPr lang="en-US" altLang="zh-CN">
                <a:latin typeface="+mj-lt"/>
                <a:ea typeface="华文楷体" panose="02010600040101010101" charset="-122"/>
                <a:cs typeface="+mj-lt"/>
              </a:rPr>
              <a:t>DC</a:t>
            </a:r>
            <a:r>
              <a:rPr lang="en-US" altLang="zh-CN">
                <a:latin typeface="华文楷体" panose="02010600040101010101" charset="-122"/>
                <a:ea typeface="华文楷体" panose="02010600040101010101" charset="-122"/>
              </a:rPr>
              <a:t>的非智能现场仪表，也可选用</a:t>
            </a:r>
            <a:r>
              <a:rPr lang="en-US" altLang="zh-CN">
                <a:latin typeface="+mj-lt"/>
                <a:ea typeface="华文楷体" panose="02010600040101010101" charset="-122"/>
                <a:cs typeface="+mj-lt"/>
              </a:rPr>
              <a:t>FF、Profibus</a:t>
            </a:r>
            <a:r>
              <a:rPr lang="en-US" altLang="zh-CN">
                <a:latin typeface="华文楷体" panose="02010600040101010101" charset="-122"/>
                <a:ea typeface="华文楷体" panose="02010600040101010101" charset="-122"/>
              </a:rPr>
              <a:t>等现场总线仪表和工业无线仪表。</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4.在爆炸危险场所安装的电子式仪表应根据防爆危险区划分选用本安型、隔爆型或开火花限能型等防爆型化表，防爆设计应执行GB/T 3836系列标准。</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5.在现场安装的电子式仪表，防护等级</a:t>
            </a:r>
            <a:r>
              <a:rPr lang="en-US" altLang="zh-CN">
                <a:solidFill>
                  <a:srgbClr val="FF0000"/>
                </a:solidFill>
                <a:latin typeface="华文楷体" panose="02010600040101010101" charset="-122"/>
                <a:ea typeface="华文楷体" panose="02010600040101010101" charset="-122"/>
              </a:rPr>
              <a:t>不应低于IP65</a:t>
            </a:r>
            <a:r>
              <a:rPr lang="en-US" altLang="zh-CN">
                <a:latin typeface="华文楷体" panose="02010600040101010101" charset="-122"/>
                <a:ea typeface="华文楷体" panose="02010600040101010101" charset="-122"/>
              </a:rPr>
              <a:t>；在现场安装的气动仪表及就地仪表，防护等级</a:t>
            </a:r>
            <a:r>
              <a:rPr lang="en-US" altLang="zh-CN">
                <a:solidFill>
                  <a:srgbClr val="FF0000"/>
                </a:solidFill>
                <a:latin typeface="华文楷体" panose="02010600040101010101" charset="-122"/>
                <a:ea typeface="华文楷体" panose="02010600040101010101" charset="-122"/>
              </a:rPr>
              <a:t>不应低于IP55</a:t>
            </a:r>
            <a:r>
              <a:rPr lang="en-US" altLang="zh-CN">
                <a:latin typeface="华文楷体" panose="02010600040101010101" charset="-122"/>
                <a:ea typeface="华文楷体" panose="02010600040101010101" charset="-122"/>
              </a:rPr>
              <a:t>;在仪表井、阀门井及水池内安装的仪表防护等级</a:t>
            </a:r>
            <a:r>
              <a:rPr lang="en-US" altLang="zh-CN">
                <a:solidFill>
                  <a:srgbClr val="FF0000"/>
                </a:solidFill>
                <a:latin typeface="华文楷体" panose="02010600040101010101" charset="-122"/>
                <a:ea typeface="华文楷体" panose="02010600040101010101" charset="-122"/>
              </a:rPr>
              <a:t>应为IP68</a:t>
            </a:r>
            <a:r>
              <a:rPr lang="zh-CN" altLang="en-US">
                <a:latin typeface="华文楷体" panose="02010600040101010101" charset="-122"/>
                <a:ea typeface="华文楷体" panose="02010600040101010101" charset="-122"/>
              </a:rPr>
              <a:t>。</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6.仪表的承受压力部件不得采用低熔点的材质，如铅、锌、铝及其合金；含有乙炔场合的仪表材质不应含铜及铜合金。</a:t>
            </a:r>
            <a:endParaRPr lang="en-US" altLang="zh-CN">
              <a:latin typeface="华文楷体" panose="02010600040101010101" charset="-122"/>
              <a:ea typeface="华文楷体" panose="02010600040101010101"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70585" y="624205"/>
            <a:ext cx="8094345" cy="5860415"/>
          </a:xfrm>
        </p:spPr>
        <p:txBody>
          <a:bodyPr/>
          <a:p>
            <a:pPr marL="0" indent="0" eaLnBrk="1" latinLnBrk="0" hangingPunct="1">
              <a:lnSpc>
                <a:spcPts val="3280"/>
              </a:lnSpc>
              <a:spcBef>
                <a:spcPts val="0"/>
              </a:spcBef>
              <a:buNone/>
            </a:pPr>
            <a:r>
              <a:rPr kumimoji="0" lang="en-US" altLang="zh-CN" b="1" kern="1200">
                <a:solidFill>
                  <a:srgbClr val="7030A0"/>
                </a:solidFill>
                <a:latin typeface="华文楷体" panose="02010600040101010101" charset="-122"/>
                <a:ea typeface="华文楷体" panose="02010600040101010101" charset="-122"/>
                <a:sym typeface="+mn-ea"/>
              </a:rPr>
              <a:t>    2. 应用</a:t>
            </a:r>
            <a:endParaRPr kumimoji="0" lang="en-US" altLang="zh-CN" b="1" kern="1200">
              <a:solidFill>
                <a:srgbClr val="7030A0"/>
              </a:solidFill>
              <a:latin typeface="华文楷体" panose="02010600040101010101" charset="-122"/>
              <a:ea typeface="华文楷体" panose="02010600040101010101" charset="-122"/>
              <a:sym typeface="+mn-ea"/>
            </a:endParaRPr>
          </a:p>
          <a:p>
            <a:pPr marL="0" indent="0" eaLnBrk="1" latinLnBrk="0" hangingPunct="1">
              <a:lnSpc>
                <a:spcPts val="328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变送器、控制器和执行器分别相当于人的眼睛、大脑和手。</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28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280"/>
              </a:lnSpc>
              <a:spcBef>
                <a:spcPts val="0"/>
              </a:spcBef>
              <a:buNone/>
            </a:pPr>
            <a:endParaRPr lang="en-US" altLang="zh-CN">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28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TC：温度控制器；</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28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TT：温度变送器；</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28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执行器：气动控制阀；</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28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被控对象：换热器。</a:t>
            </a:r>
            <a:endParaRPr lang="zh-CN" altLang="en-US">
              <a:latin typeface="华文楷体" panose="02010600040101010101" charset="-122"/>
              <a:ea typeface="华文楷体" panose="02010600040101010101" charset="-122"/>
              <a:cs typeface="华文楷体" panose="02010600040101010101" charset="-122"/>
              <a:sym typeface="+mn-ea"/>
            </a:endParaRPr>
          </a:p>
        </p:txBody>
      </p:sp>
      <p:pic>
        <p:nvPicPr>
          <p:cNvPr id="5" name="图片 4"/>
          <p:cNvPicPr>
            <a:picLocks noChangeAspect="1"/>
          </p:cNvPicPr>
          <p:nvPr/>
        </p:nvPicPr>
        <p:blipFill>
          <a:blip r:embed="rId1"/>
          <a:stretch>
            <a:fillRect/>
          </a:stretch>
        </p:blipFill>
        <p:spPr>
          <a:xfrm>
            <a:off x="4638675" y="2289175"/>
            <a:ext cx="3996690" cy="29622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35330" y="544195"/>
            <a:ext cx="8229600" cy="6009640"/>
          </a:xfrm>
        </p:spPr>
        <p:txBody>
          <a:bodyPr/>
          <a:p>
            <a:pPr marL="0" indent="0">
              <a:buNone/>
            </a:pPr>
            <a:r>
              <a:rPr lang="zh-CN" altLang="en-US" b="1">
                <a:latin typeface="华文楷体" panose="02010600040101010101" charset="-122"/>
                <a:ea typeface="华文楷体" panose="02010600040101010101" charset="-122"/>
              </a:rPr>
              <a:t>二、执行器</a:t>
            </a:r>
            <a:endParaRPr lang="zh-CN" altLang="en-US" b="1">
              <a:latin typeface="华文楷体" panose="02010600040101010101" charset="-122"/>
              <a:ea typeface="华文楷体" panose="02010600040101010101" charset="-122"/>
            </a:endParaRPr>
          </a:p>
          <a:p>
            <a:pPr marL="0" indent="0" eaLnBrk="1" latinLnBrk="0" hangingPunct="1">
              <a:lnSpc>
                <a:spcPts val="288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执行器是控制系统的一个重要组成部分，它接收控制器输出的控制信号，根据控制信号的大小调节被控介质的流量，从而将被控变量维持在所要求的数值上或一定的范围内。执行器安装在生产现场，代替了人的操作；同时，执行器直接与介质接触，通常在高温、高压、高黏度、强腐蚀、易结晶、易燃易爆、剧毒等场合下工作，如果选用不当，将直接影响过程控制系统的控制质量。</a:t>
            </a:r>
            <a:endParaRPr lang="zh-CN" altLang="en-US">
              <a:latin typeface="华文楷体" panose="02010600040101010101" charset="-122"/>
              <a:ea typeface="华文楷体" panose="02010600040101010101" charset="-122"/>
            </a:endParaRPr>
          </a:p>
          <a:p>
            <a:pPr marL="0" indent="0" eaLnBrk="1" latinLnBrk="0" hangingPunct="1">
              <a:lnSpc>
                <a:spcPts val="288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执行器按能源形式分为</a:t>
            </a:r>
            <a:r>
              <a:rPr lang="zh-CN" altLang="en-US">
                <a:solidFill>
                  <a:srgbClr val="00B0F0"/>
                </a:solidFill>
                <a:latin typeface="华文楷体" panose="02010600040101010101" charset="-122"/>
                <a:ea typeface="华文楷体" panose="02010600040101010101" charset="-122"/>
              </a:rPr>
              <a:t>气动</a:t>
            </a:r>
            <a:r>
              <a:rPr lang="zh-CN" altLang="en-US">
                <a:latin typeface="华文楷体" panose="02010600040101010101" charset="-122"/>
                <a:ea typeface="华文楷体" panose="02010600040101010101" charset="-122"/>
              </a:rPr>
              <a:t>、</a:t>
            </a:r>
            <a:r>
              <a:rPr lang="zh-CN" altLang="en-US">
                <a:solidFill>
                  <a:srgbClr val="00B0F0"/>
                </a:solidFill>
                <a:latin typeface="华文楷体" panose="02010600040101010101" charset="-122"/>
                <a:ea typeface="华文楷体" panose="02010600040101010101" charset="-122"/>
              </a:rPr>
              <a:t>电动</a:t>
            </a:r>
            <a:r>
              <a:rPr lang="zh-CN" altLang="en-US">
                <a:latin typeface="华文楷体" panose="02010600040101010101" charset="-122"/>
                <a:ea typeface="华文楷体" panose="02010600040101010101" charset="-122"/>
              </a:rPr>
              <a:t>、</a:t>
            </a:r>
            <a:r>
              <a:rPr lang="zh-CN" altLang="en-US">
                <a:solidFill>
                  <a:srgbClr val="00B0F0"/>
                </a:solidFill>
                <a:latin typeface="华文楷体" panose="02010600040101010101" charset="-122"/>
                <a:ea typeface="华文楷体" panose="02010600040101010101" charset="-122"/>
              </a:rPr>
              <a:t>液动</a:t>
            </a:r>
            <a:r>
              <a:rPr lang="zh-CN" altLang="en-US">
                <a:latin typeface="华文楷体" panose="02010600040101010101" charset="-122"/>
                <a:ea typeface="华文楷体" panose="02010600040101010101" charset="-122"/>
              </a:rPr>
              <a:t>三大类。气动执行器以仪表风为能源；电动</a:t>
            </a:r>
            <a:r>
              <a:rPr lang="zh-CN" altLang="en-US">
                <a:latin typeface="华文楷体" panose="02010600040101010101" charset="-122"/>
                <a:ea typeface="华文楷体" panose="02010600040101010101" charset="-122"/>
                <a:sym typeface="+mn-ea"/>
              </a:rPr>
              <a:t>执行器以电为能源；液动执行器以高压液体为能源。以现场工况来说，气动调节阀安全性高，响应速度更快，能更适合应用在调节工况，适用于化工等易燃易爆场合，而且价格便宜，配合智能定位器可以上总线，控制方式也简单。电动执行器使用比较方便，接通电源就可以使用但适用于防火防爆场所的电动执行器一般价格都很昂贵。液动执行器的推力最大，但目前使用不多。</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5165" y="594360"/>
            <a:ext cx="8279765" cy="5379085"/>
          </a:xfrm>
        </p:spPr>
        <p:txBody>
          <a:bodyPr/>
          <a:p>
            <a:pPr marL="0" indent="0" eaLnBrk="1" latinLnBrk="0" hangingPunct="1">
              <a:lnSpc>
                <a:spcPts val="3300"/>
              </a:lnSpc>
              <a:spcBef>
                <a:spcPts val="0"/>
              </a:spcBef>
              <a:buNone/>
            </a:pPr>
            <a:r>
              <a:rPr lang="en-US" altLang="zh-CN" b="1">
                <a:solidFill>
                  <a:srgbClr val="7030A0"/>
                </a:solidFill>
                <a:latin typeface="华文楷体" panose="02010600040101010101" charset="-122"/>
                <a:ea typeface="华文楷体" panose="02010600040101010101" charset="-122"/>
              </a:rPr>
              <a:t>    ㈠</a:t>
            </a:r>
            <a:r>
              <a:rPr lang="zh-CN" altLang="en-US" b="1">
                <a:solidFill>
                  <a:srgbClr val="7030A0"/>
                </a:solidFill>
                <a:latin typeface="华文楷体" panose="02010600040101010101" charset="-122"/>
                <a:ea typeface="华文楷体" panose="02010600040101010101" charset="-122"/>
              </a:rPr>
              <a:t>气动执行器</a:t>
            </a:r>
            <a:endParaRPr lang="zh-CN" altLang="en-US" b="1">
              <a:solidFill>
                <a:srgbClr val="7030A0"/>
              </a:solidFill>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zh-CN" altLang="en-US" b="1">
                <a:solidFill>
                  <a:srgbClr val="7030A0"/>
                </a:solidFill>
                <a:latin typeface="华文楷体" panose="02010600040101010101" charset="-122"/>
                <a:ea typeface="华文楷体" panose="02010600040101010101" charset="-122"/>
              </a:rPr>
              <a:t> </a:t>
            </a:r>
            <a:r>
              <a:rPr lang="en-US" altLang="zh-CN" b="1">
                <a:solidFill>
                  <a:srgbClr val="7030A0"/>
                </a:solidFill>
                <a:latin typeface="华文楷体" panose="02010600040101010101" charset="-122"/>
                <a:ea typeface="华文楷体" panose="02010600040101010101" charset="-122"/>
              </a:rPr>
              <a:t>   1. </a:t>
            </a:r>
            <a:r>
              <a:rPr lang="zh-CN" altLang="en-US" b="1">
                <a:solidFill>
                  <a:srgbClr val="7030A0"/>
                </a:solidFill>
                <a:latin typeface="华文楷体" panose="02010600040101010101" charset="-122"/>
                <a:ea typeface="华文楷体" panose="02010600040101010101" charset="-122"/>
              </a:rPr>
              <a:t>气动执行器类型</a:t>
            </a:r>
            <a:endParaRPr lang="en-US" altLang="zh-CN">
              <a:solidFill>
                <a:srgbClr val="7030A0"/>
              </a:solidFill>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b="1">
                <a:solidFill>
                  <a:srgbClr val="7030A0"/>
                </a:solidFill>
                <a:latin typeface="华文楷体" panose="02010600040101010101" charset="-122"/>
                <a:ea typeface="华文楷体" panose="02010600040101010101" charset="-122"/>
              </a:rPr>
              <a:t>    </a:t>
            </a:r>
            <a:r>
              <a:rPr lang="en-US" altLang="zh-CN">
                <a:solidFill>
                  <a:schemeClr val="tx1"/>
                </a:solidFill>
                <a:latin typeface="华文楷体" panose="02010600040101010101" charset="-122"/>
                <a:ea typeface="华文楷体" panose="02010600040101010101" charset="-122"/>
              </a:rPr>
              <a:t>气动执行机构是通过</a:t>
            </a:r>
            <a:r>
              <a:rPr lang="zh-CN" altLang="en-US">
                <a:solidFill>
                  <a:schemeClr val="tx1"/>
                </a:solidFill>
                <a:latin typeface="华文楷体" panose="02010600040101010101" charset="-122"/>
                <a:ea typeface="华文楷体" panose="02010600040101010101" charset="-122"/>
              </a:rPr>
              <a:t>仪表</a:t>
            </a:r>
            <a:r>
              <a:rPr lang="en-US" altLang="zh-CN">
                <a:solidFill>
                  <a:schemeClr val="tx1"/>
                </a:solidFill>
                <a:latin typeface="华文楷体" panose="02010600040101010101" charset="-122"/>
                <a:ea typeface="华文楷体" panose="02010600040101010101" charset="-122"/>
              </a:rPr>
              <a:t>空气产生推力的，输出推力大，效率高，平稳安全。气动执行机构的执行机构和调节机构是统一的整体，所以结构简单，与同规格的其他执行器相比，重量非常轻。</a:t>
            </a:r>
            <a:r>
              <a:rPr lang="zh-CN" altLang="en-US">
                <a:solidFill>
                  <a:schemeClr val="tx1"/>
                </a:solidFill>
                <a:latin typeface="华文楷体" panose="02010600040101010101" charset="-122"/>
                <a:ea typeface="华文楷体" panose="02010600040101010101" charset="-122"/>
              </a:rPr>
              <a:t>其</a:t>
            </a:r>
            <a:r>
              <a:rPr lang="en-US" altLang="zh-CN">
                <a:solidFill>
                  <a:schemeClr val="tx1"/>
                </a:solidFill>
                <a:latin typeface="华文楷体" panose="02010600040101010101" charset="-122"/>
                <a:ea typeface="华文楷体" panose="02010600040101010101" charset="-122"/>
              </a:rPr>
              <a:t>具有防爆功能，在对安全系数要求高的工作环境下，得到了非常好的使用，并且使用寿命非常长。</a:t>
            </a:r>
            <a:r>
              <a:rPr lang="en-US" altLang="zh-CN">
                <a:solidFill>
                  <a:schemeClr val="tx1"/>
                </a:solidFill>
                <a:latin typeface="华文楷体" panose="02010600040101010101" charset="-122"/>
                <a:ea typeface="华文楷体" panose="02010600040101010101" charset="-122"/>
              </a:rPr>
              <a:t>其执行机构有</a:t>
            </a:r>
            <a:r>
              <a:rPr lang="en-US" altLang="zh-CN">
                <a:solidFill>
                  <a:srgbClr val="FF0000"/>
                </a:solidFill>
                <a:latin typeface="华文楷体" panose="02010600040101010101" charset="-122"/>
                <a:ea typeface="华文楷体" panose="02010600040101010101" charset="-122"/>
              </a:rPr>
              <a:t>薄膜式</a:t>
            </a:r>
            <a:r>
              <a:rPr lang="en-US" altLang="zh-CN">
                <a:solidFill>
                  <a:schemeClr val="tx1"/>
                </a:solidFill>
                <a:latin typeface="华文楷体" panose="02010600040101010101" charset="-122"/>
                <a:ea typeface="华文楷体" panose="02010600040101010101" charset="-122"/>
              </a:rPr>
              <a:t>、</a:t>
            </a:r>
            <a:r>
              <a:rPr lang="en-US" altLang="zh-CN">
                <a:solidFill>
                  <a:srgbClr val="FF0000"/>
                </a:solidFill>
                <a:latin typeface="华文楷体" panose="02010600040101010101" charset="-122"/>
                <a:ea typeface="华文楷体" panose="02010600040101010101" charset="-122"/>
              </a:rPr>
              <a:t>活塞式</a:t>
            </a:r>
            <a:r>
              <a:rPr lang="en-US" altLang="zh-CN">
                <a:solidFill>
                  <a:schemeClr val="tx1"/>
                </a:solidFill>
                <a:latin typeface="华文楷体" panose="02010600040101010101" charset="-122"/>
                <a:ea typeface="华文楷体" panose="02010600040101010101" charset="-122"/>
              </a:rPr>
              <a:t>、</a:t>
            </a:r>
            <a:r>
              <a:rPr lang="en-US" altLang="zh-CN">
                <a:solidFill>
                  <a:srgbClr val="FF0000"/>
                </a:solidFill>
                <a:latin typeface="华文楷体" panose="02010600040101010101" charset="-122"/>
                <a:ea typeface="华文楷体" panose="02010600040101010101" charset="-122"/>
              </a:rPr>
              <a:t>拨叉式</a:t>
            </a:r>
            <a:r>
              <a:rPr lang="en-US" altLang="zh-CN">
                <a:solidFill>
                  <a:schemeClr val="tx1"/>
                </a:solidFill>
                <a:latin typeface="华文楷体" panose="02010600040101010101" charset="-122"/>
                <a:ea typeface="华文楷体" panose="02010600040101010101" charset="-122"/>
              </a:rPr>
              <a:t>和</a:t>
            </a:r>
            <a:r>
              <a:rPr lang="en-US" altLang="zh-CN">
                <a:solidFill>
                  <a:srgbClr val="FF0000"/>
                </a:solidFill>
                <a:latin typeface="华文楷体" panose="02010600040101010101" charset="-122"/>
                <a:ea typeface="华文楷体" panose="02010600040101010101" charset="-122"/>
              </a:rPr>
              <a:t>齿轮齿条式</a:t>
            </a:r>
            <a:r>
              <a:rPr lang="en-US" altLang="zh-CN">
                <a:solidFill>
                  <a:schemeClr val="tx1"/>
                </a:solidFill>
                <a:latin typeface="华文楷体" panose="02010600040101010101" charset="-122"/>
                <a:ea typeface="华文楷体" panose="02010600040101010101" charset="-122"/>
              </a:rPr>
              <a:t>。</a:t>
            </a:r>
            <a:endParaRPr lang="en-US" altLang="zh-CN">
              <a:solidFill>
                <a:schemeClr val="tx1"/>
              </a:solidFill>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rPr>
              <a:t>    ⑴活塞式行程长，适用于要求有较大推力的场合</a:t>
            </a:r>
            <a:r>
              <a:rPr lang="zh-CN" altLang="en-US">
                <a:solidFill>
                  <a:schemeClr val="tx1"/>
                </a:solidFill>
                <a:latin typeface="华文楷体" panose="02010600040101010101" charset="-122"/>
                <a:ea typeface="华文楷体" panose="02010600040101010101" charset="-122"/>
              </a:rPr>
              <a:t>。</a:t>
            </a:r>
            <a:endParaRPr lang="zh-CN" altLang="en-US">
              <a:solidFill>
                <a:schemeClr val="tx1"/>
              </a:solidFill>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zh-CN" altLang="en-US">
                <a:solidFill>
                  <a:schemeClr val="tx1"/>
                </a:solidFill>
                <a:latin typeface="华文楷体" panose="02010600040101010101" charset="-122"/>
                <a:ea typeface="华文楷体" panose="02010600040101010101" charset="-122"/>
              </a:rPr>
              <a:t> </a:t>
            </a:r>
            <a:r>
              <a:rPr lang="en-US" altLang="zh-CN">
                <a:solidFill>
                  <a:schemeClr val="tx1"/>
                </a:solidFill>
                <a:latin typeface="华文楷体" panose="02010600040101010101" charset="-122"/>
                <a:ea typeface="华文楷体" panose="02010600040101010101" charset="-122"/>
              </a:rPr>
              <a:t>   ⑵薄膜式行程较小，只能直接带动阀杆。 </a:t>
            </a:r>
            <a:endParaRPr lang="en-US" altLang="zh-CN">
              <a:solidFill>
                <a:schemeClr val="tx1"/>
              </a:solidFill>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rPr>
              <a:t>    ⑶拨叉式气动执行器具有扭矩大、空间小、扭矩曲线更符合阀门的扭矩曲线等特点，但是不很美观</a:t>
            </a:r>
            <a:r>
              <a:rPr lang="zh-CN" altLang="en-US">
                <a:solidFill>
                  <a:schemeClr val="tx1"/>
                </a:solidFill>
                <a:latin typeface="华文楷体" panose="02010600040101010101" charset="-122"/>
                <a:ea typeface="华文楷体" panose="02010600040101010101" charset="-122"/>
              </a:rPr>
              <a:t>，</a:t>
            </a:r>
            <a:r>
              <a:rPr lang="en-US" altLang="zh-CN">
                <a:solidFill>
                  <a:schemeClr val="tx1"/>
                </a:solidFill>
                <a:latin typeface="华文楷体" panose="02010600040101010101" charset="-122"/>
                <a:ea typeface="华文楷体" panose="02010600040101010101" charset="-122"/>
              </a:rPr>
              <a:t>常用在大扭矩的阀门上。</a:t>
            </a:r>
            <a:endParaRPr lang="en-US" altLang="zh-CN">
              <a:solidFill>
                <a:schemeClr val="tx1"/>
              </a:solidFill>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rPr>
              <a:t>    ⑷齿轮齿条式气动执行机构有结构简单，动作平稳可靠，</a:t>
            </a:r>
            <a:r>
              <a:rPr lang="zh-CN" altLang="en-US">
                <a:solidFill>
                  <a:schemeClr val="tx1"/>
                </a:solidFill>
                <a:latin typeface="华文楷体" panose="02010600040101010101" charset="-122"/>
                <a:ea typeface="华文楷体" panose="02010600040101010101" charset="-122"/>
              </a:rPr>
              <a:t> </a:t>
            </a:r>
            <a:r>
              <a:rPr lang="en-US" altLang="zh-CN">
                <a:solidFill>
                  <a:schemeClr val="tx1"/>
                </a:solidFill>
                <a:latin typeface="华文楷体" panose="02010600040101010101" charset="-122"/>
                <a:ea typeface="华文楷体" panose="02010600040101010101" charset="-122"/>
              </a:rPr>
              <a:t>   </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96900" y="656590"/>
            <a:ext cx="8217535" cy="572579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并且安全防爆等优点，在发电厂、化工，炼油等对安全要求较高的生产过程中有广泛的应用</a:t>
            </a:r>
            <a:r>
              <a:rPr lang="zh-CN" altLang="en-US">
                <a:latin typeface="华文楷体" panose="02010600040101010101" charset="-122"/>
                <a:ea typeface="华文楷体" panose="02010600040101010101" charset="-122"/>
                <a:sym typeface="+mn-ea"/>
              </a:rPr>
              <a:t>。</a:t>
            </a:r>
            <a:endParaRPr lang="en-US" altLang="zh-CN">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除上面说的几种常见的气动执行机构，气动执行机构还可以分为</a:t>
            </a:r>
            <a:r>
              <a:rPr lang="en-US" altLang="zh-CN">
                <a:solidFill>
                  <a:srgbClr val="FF0000"/>
                </a:solidFill>
                <a:latin typeface="华文楷体" panose="02010600040101010101" charset="-122"/>
                <a:ea typeface="华文楷体" panose="02010600040101010101" charset="-122"/>
                <a:sym typeface="+mn-ea"/>
              </a:rPr>
              <a:t>单作用</a:t>
            </a:r>
            <a:r>
              <a:rPr lang="en-US" altLang="zh-CN">
                <a:latin typeface="华文楷体" panose="02010600040101010101" charset="-122"/>
                <a:ea typeface="华文楷体" panose="02010600040101010101" charset="-122"/>
                <a:sym typeface="+mn-ea"/>
              </a:rPr>
              <a:t>和</a:t>
            </a:r>
            <a:r>
              <a:rPr lang="en-US" altLang="zh-CN">
                <a:solidFill>
                  <a:srgbClr val="FF0000"/>
                </a:solidFill>
                <a:latin typeface="华文楷体" panose="02010600040101010101" charset="-122"/>
                <a:ea typeface="华文楷体" panose="02010600040101010101" charset="-122"/>
                <a:sym typeface="+mn-ea"/>
              </a:rPr>
              <a:t>双作用</a:t>
            </a:r>
            <a:r>
              <a:rPr lang="en-US" altLang="zh-CN">
                <a:latin typeface="华文楷体" panose="02010600040101010101" charset="-122"/>
                <a:ea typeface="华文楷体" panose="02010600040101010101" charset="-122"/>
                <a:sym typeface="+mn-ea"/>
              </a:rPr>
              <a:t>两种类型</a:t>
            </a:r>
            <a:r>
              <a:rPr lang="zh-CN" altLang="en-US">
                <a:latin typeface="华文楷体" panose="02010600040101010101" charset="-122"/>
                <a:ea typeface="华文楷体" panose="02010600040101010101" charset="-122"/>
                <a:sym typeface="+mn-ea"/>
              </a:rPr>
              <a:t>。单作用式和双作用式气动执行机构的区别在于空气进入后，执行机构运作开闭的操作不同。</a:t>
            </a:r>
            <a:r>
              <a:rPr lang="en-US" altLang="zh-CN">
                <a:latin typeface="华文楷体" panose="02010600040101010101" charset="-122"/>
                <a:ea typeface="华文楷体" panose="02010600040101010101" charset="-122"/>
                <a:sym typeface="+mn-ea"/>
              </a:rPr>
              <a:t> </a:t>
            </a:r>
            <a:endParaRPr lang="en-US" altLang="zh-CN">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⑴</a:t>
            </a:r>
            <a:r>
              <a:rPr lang="en-US" altLang="zh-CN">
                <a:latin typeface="华文楷体" panose="02010600040101010101" charset="-122"/>
                <a:ea typeface="华文楷体" panose="02010600040101010101" charset="-122"/>
                <a:sym typeface="+mn-ea"/>
              </a:rPr>
              <a:t>双作用</a:t>
            </a:r>
            <a:r>
              <a:rPr lang="zh-CN" altLang="en-US">
                <a:latin typeface="华文楷体" panose="02010600040101010101" charset="-122"/>
                <a:ea typeface="华文楷体" panose="02010600040101010101" charset="-122"/>
                <a:sym typeface="+mn-ea"/>
              </a:rPr>
              <a:t>执行机构</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执行器的开关动作都通过气源来驱动执行，空气进入执行机构，执行机构开始工作，阀门打开，需要关闭阀门时，就需要空气从另外一个口进入。</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⑵</a:t>
            </a:r>
            <a:r>
              <a:rPr lang="en-US" altLang="zh-CN">
                <a:latin typeface="华文楷体" panose="02010600040101010101" charset="-122"/>
                <a:ea typeface="华文楷体" panose="02010600040101010101" charset="-122"/>
                <a:sym typeface="+mn-ea"/>
              </a:rPr>
              <a:t>单作用</a:t>
            </a:r>
            <a:r>
              <a:rPr lang="zh-CN" altLang="en-US">
                <a:latin typeface="华文楷体" panose="02010600040101010101" charset="-122"/>
                <a:ea typeface="华文楷体" panose="02010600040101010101" charset="-122"/>
                <a:sym typeface="+mn-ea"/>
              </a:rPr>
              <a:t>执行机构</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SPRINGRETURN （单作用)的开关动作只有开动作是气源驱动，而关动作时弹簧复位。</a:t>
            </a:r>
            <a:endParaRPr lang="zh-CN" altLang="en-US">
              <a:latin typeface="华文楷体" panose="02010600040101010101" charset="-122"/>
              <a:ea typeface="华文楷体" panose="02010600040101010101" charset="-122"/>
              <a:sym typeface="+mn-ea"/>
            </a:endParaRPr>
          </a:p>
          <a:p>
            <a:pPr marL="0" indent="0">
              <a:buNone/>
            </a:pPr>
            <a:endParaRPr lang="zh-CN" altLang="en-US">
              <a:latin typeface="华文楷体" panose="02010600040101010101" charset="-122"/>
              <a:ea typeface="华文楷体" panose="02010600040101010101"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5325" y="568960"/>
            <a:ext cx="8269605" cy="5813425"/>
          </a:xfrm>
        </p:spPr>
        <p:txBody>
          <a:bodyPr/>
          <a:p>
            <a:pPr marL="0" indent="0" eaLnBrk="1" latinLnBrk="0" hangingPunct="1">
              <a:lnSpc>
                <a:spcPts val="3300"/>
              </a:lnSpc>
              <a:spcBef>
                <a:spcPts val="0"/>
              </a:spcBef>
              <a:buNone/>
            </a:pPr>
            <a:r>
              <a:rPr lang="en-US" altLang="zh-CN" b="1">
                <a:solidFill>
                  <a:srgbClr val="7030A0"/>
                </a:solidFill>
                <a:latin typeface="华文楷体" panose="02010600040101010101" charset="-122"/>
                <a:ea typeface="华文楷体" panose="02010600040101010101" charset="-122"/>
                <a:sym typeface="+mn-ea"/>
              </a:rPr>
              <a:t>    </a:t>
            </a:r>
            <a:r>
              <a:rPr lang="zh-CN" altLang="en-US" b="1">
                <a:solidFill>
                  <a:srgbClr val="7030A0"/>
                </a:solidFill>
                <a:latin typeface="华文楷体" panose="02010600040101010101" charset="-122"/>
                <a:ea typeface="华文楷体" panose="02010600040101010101" charset="-122"/>
                <a:sym typeface="+mn-ea"/>
              </a:rPr>
              <a:t>㈡电动执行器</a:t>
            </a:r>
            <a:endParaRPr lang="zh-CN" altLang="en-US" b="1">
              <a:solidFill>
                <a:srgbClr val="7030A0"/>
              </a:solidFill>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solidFill>
                  <a:srgbClr val="7030A0"/>
                </a:solidFill>
                <a:latin typeface="华文楷体" panose="02010600040101010101" charset="-122"/>
                <a:ea typeface="华文楷体" panose="02010600040101010101" charset="-122"/>
                <a:sym typeface="+mn-ea"/>
              </a:rPr>
              <a:t>    </a:t>
            </a:r>
            <a:r>
              <a:rPr lang="zh-CN" altLang="en-US">
                <a:solidFill>
                  <a:schemeClr val="tx1"/>
                </a:solidFill>
                <a:latin typeface="华文楷体" panose="02010600040101010101" charset="-122"/>
                <a:ea typeface="华文楷体" panose="02010600040101010101" charset="-122"/>
                <a:sym typeface="+mn-ea"/>
              </a:rPr>
              <a:t>电动执行机构有二种类型，一般分为</a:t>
            </a:r>
            <a:r>
              <a:rPr lang="zh-CN" altLang="en-US">
                <a:solidFill>
                  <a:srgbClr val="FF0000"/>
                </a:solidFill>
                <a:latin typeface="华文楷体" panose="02010600040101010101" charset="-122"/>
                <a:ea typeface="华文楷体" panose="02010600040101010101" charset="-122"/>
                <a:sym typeface="+mn-ea"/>
              </a:rPr>
              <a:t>部分回转</a:t>
            </a:r>
            <a:r>
              <a:rPr lang="zh-CN" altLang="en-US">
                <a:solidFill>
                  <a:schemeClr val="tx1"/>
                </a:solidFill>
                <a:latin typeface="华文楷体" panose="02010600040101010101" charset="-122"/>
                <a:ea typeface="华文楷体" panose="02010600040101010101" charset="-122"/>
                <a:sym typeface="+mn-ea"/>
              </a:rPr>
              <a:t>电动执行机构和</a:t>
            </a:r>
            <a:r>
              <a:rPr lang="zh-CN" altLang="en-US">
                <a:solidFill>
                  <a:srgbClr val="FF0000"/>
                </a:solidFill>
                <a:latin typeface="华文楷体" panose="02010600040101010101" charset="-122"/>
                <a:ea typeface="华文楷体" panose="02010600040101010101" charset="-122"/>
                <a:sym typeface="+mn-ea"/>
              </a:rPr>
              <a:t>多回转</a:t>
            </a:r>
            <a:r>
              <a:rPr lang="zh-CN" altLang="en-US">
                <a:solidFill>
                  <a:schemeClr val="tx1"/>
                </a:solidFill>
                <a:latin typeface="华文楷体" panose="02010600040101010101" charset="-122"/>
                <a:ea typeface="华文楷体" panose="02010600040101010101" charset="-122"/>
                <a:sym typeface="+mn-ea"/>
              </a:rPr>
              <a:t>电动执行机构；前者主要控制需要部分回转的阀门 例如：球阀，蝶阀等，后者需要多圈数旋转的阀门，例如闸阀等。</a:t>
            </a:r>
            <a:endParaRPr lang="zh-CN" altLang="en-US">
              <a:solidFill>
                <a:schemeClr val="tx1"/>
              </a:solidFill>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solidFill>
                  <a:schemeClr val="tx1"/>
                </a:solidFill>
                <a:latin typeface="华文楷体" panose="02010600040101010101" charset="-122"/>
                <a:ea typeface="华文楷体" panose="02010600040101010101" charset="-122"/>
              </a:rPr>
              <a:t>    </a:t>
            </a:r>
            <a:r>
              <a:rPr lang="zh-CN" altLang="en-US">
                <a:solidFill>
                  <a:schemeClr val="tx1"/>
                </a:solidFill>
                <a:latin typeface="华文楷体" panose="02010600040101010101" charset="-122"/>
                <a:ea typeface="华文楷体" panose="02010600040101010101" charset="-122"/>
              </a:rPr>
              <a:t>电力驱动的多回转式执行机构是最常用、最可靠的执行机构类型之一。使用单相或三相电动机驱动齿轮或蜗轮蜗杆最后驱动阀杆螺母，阀杆螺母使阀杆产生运动使阀门打开或关闭。多回转式电动执行机构可以快速驱动</a:t>
            </a:r>
            <a:r>
              <a:rPr lang="zh-CN" altLang="en-US">
                <a:solidFill>
                  <a:srgbClr val="00B0F0"/>
                </a:solidFill>
                <a:latin typeface="华文楷体" panose="02010600040101010101" charset="-122"/>
                <a:ea typeface="华文楷体" panose="02010600040101010101" charset="-122"/>
              </a:rPr>
              <a:t>大尺寸阀门</a:t>
            </a:r>
            <a:r>
              <a:rPr lang="zh-CN" altLang="en-US">
                <a:solidFill>
                  <a:schemeClr val="tx1"/>
                </a:solidFill>
                <a:latin typeface="华文楷体" panose="02010600040101010101" charset="-122"/>
                <a:ea typeface="华文楷体" panose="02010600040101010101" charset="-122"/>
              </a:rPr>
              <a:t>。为了保护阀门不受损坏，安装在在阀门行程的终点的</a:t>
            </a:r>
            <a:r>
              <a:rPr lang="zh-CN" altLang="en-US">
                <a:solidFill>
                  <a:srgbClr val="FFC000"/>
                </a:solidFill>
                <a:latin typeface="华文楷体" panose="02010600040101010101" charset="-122"/>
                <a:ea typeface="华文楷体" panose="02010600040101010101" charset="-122"/>
              </a:rPr>
              <a:t>限位开关</a:t>
            </a:r>
            <a:r>
              <a:rPr lang="zh-CN" altLang="en-US">
                <a:solidFill>
                  <a:schemeClr val="tx1"/>
                </a:solidFill>
                <a:latin typeface="华文楷体" panose="02010600040101010101" charset="-122"/>
                <a:ea typeface="华文楷体" panose="02010600040101010101" charset="-122"/>
              </a:rPr>
              <a:t>会切断电机电源，同时当安全力矩被超过时，力矩感应装置也会切断电机电源，位置开关用于指示阀门的开关状态，安装离合器装置的</a:t>
            </a:r>
            <a:r>
              <a:rPr lang="zh-CN" altLang="en-US">
                <a:solidFill>
                  <a:srgbClr val="FFC000"/>
                </a:solidFill>
                <a:latin typeface="华文楷体" panose="02010600040101010101" charset="-122"/>
                <a:ea typeface="华文楷体" panose="02010600040101010101" charset="-122"/>
              </a:rPr>
              <a:t>手轮机构</a:t>
            </a:r>
            <a:r>
              <a:rPr lang="zh-CN" altLang="en-US">
                <a:solidFill>
                  <a:schemeClr val="tx1"/>
                </a:solidFill>
                <a:latin typeface="华文楷体" panose="02010600040101010101" charset="-122"/>
                <a:ea typeface="华文楷体" panose="02010600040101010101" charset="-122"/>
              </a:rPr>
              <a:t>可在电源故障时手动操作阀门。</a:t>
            </a:r>
            <a:endParaRPr lang="zh-CN" altLang="en-US">
              <a:solidFill>
                <a:schemeClr val="tx1"/>
              </a:solidFill>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a:t>
            </a:r>
            <a:endParaRPr lang="en-US" altLang="zh-CN">
              <a:latin typeface="华文楷体" panose="02010600040101010101" charset="-122"/>
              <a:ea typeface="华文楷体" panose="02010600040101010101" charset="-122"/>
            </a:endParaRPr>
          </a:p>
          <a:p>
            <a:pPr marL="0" indent="0">
              <a:buNone/>
            </a:pPr>
            <a:endParaRPr lang="zh-CN" altLang="en-US">
              <a:latin typeface="华文楷体" panose="02010600040101010101" charset="-122"/>
              <a:ea typeface="华文楷体" panose="02010600040101010101"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09295" y="577850"/>
            <a:ext cx="8255635" cy="5804535"/>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这种类型执行机构的主要优点是所有部件都安装在一个</a:t>
            </a:r>
            <a:r>
              <a:rPr lang="en-US" altLang="zh-CN">
                <a:latin typeface="华文楷体" panose="02010600040101010101" charset="-122"/>
                <a:ea typeface="华文楷体" panose="02010600040101010101" charset="-122"/>
                <a:sym typeface="+mn-ea"/>
              </a:rPr>
              <a:t>防水、防尘、防爆的</a:t>
            </a:r>
            <a:r>
              <a:rPr lang="en-US" altLang="zh-CN">
                <a:latin typeface="华文楷体" panose="02010600040101010101" charset="-122"/>
                <a:ea typeface="华文楷体" panose="02010600040101010101" charset="-122"/>
                <a:sym typeface="+mn-ea"/>
              </a:rPr>
              <a:t>壳体内，集成了所有基本及先进的功能。主要缺点是当电源故障时，阀门只能保持在原位，只有使用备用电源系统，阀门才能实现故障安全位置（故障开或故障关）。                                                             </a:t>
            </a:r>
            <a:endParaRPr lang="en-US" altLang="zh-CN">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solidFill>
                  <a:srgbClr val="FF0000"/>
                </a:solidFill>
                <a:latin typeface="华文楷体" panose="02010600040101010101" charset="-122"/>
                <a:ea typeface="华文楷体" panose="02010600040101010101" charset="-122"/>
              </a:rPr>
              <a:t>电动球阀</a:t>
            </a:r>
            <a:r>
              <a:rPr lang="en-US" altLang="zh-CN">
                <a:solidFill>
                  <a:srgbClr val="FF0000"/>
                </a:solidFill>
                <a:latin typeface="华文楷体" panose="02010600040101010101" charset="-122"/>
                <a:ea typeface="华文楷体" panose="02010600040101010101" charset="-122"/>
              </a:rPr>
              <a:t>              </a:t>
            </a:r>
            <a:r>
              <a:rPr lang="zh-CN" altLang="en-US">
                <a:solidFill>
                  <a:srgbClr val="FF0000"/>
                </a:solidFill>
                <a:latin typeface="华文楷体" panose="02010600040101010101" charset="-122"/>
                <a:ea typeface="华文楷体" panose="02010600040101010101" charset="-122"/>
              </a:rPr>
              <a:t>防爆电动球阀</a:t>
            </a:r>
            <a:r>
              <a:rPr lang="en-US" altLang="zh-CN">
                <a:solidFill>
                  <a:srgbClr val="FF0000"/>
                </a:solidFill>
                <a:latin typeface="华文楷体" panose="02010600040101010101" charset="-122"/>
                <a:ea typeface="华文楷体" panose="02010600040101010101" charset="-122"/>
              </a:rPr>
              <a:t>                 </a:t>
            </a:r>
            <a:r>
              <a:rPr lang="zh-CN" altLang="en-US">
                <a:solidFill>
                  <a:srgbClr val="FF0000"/>
                </a:solidFill>
                <a:latin typeface="华文楷体" panose="02010600040101010101" charset="-122"/>
                <a:ea typeface="华文楷体" panose="02010600040101010101" charset="-122"/>
              </a:rPr>
              <a:t>电动蝶阀</a:t>
            </a:r>
            <a:endParaRPr lang="zh-CN" altLang="en-US">
              <a:solidFill>
                <a:srgbClr val="FF0000"/>
              </a:solidFill>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1"/>
          <a:stretch>
            <a:fillRect/>
          </a:stretch>
        </p:blipFill>
        <p:spPr>
          <a:xfrm>
            <a:off x="1024255" y="3179445"/>
            <a:ext cx="2169160" cy="2915920"/>
          </a:xfrm>
          <a:prstGeom prst="rect">
            <a:avLst/>
          </a:prstGeom>
        </p:spPr>
      </p:pic>
      <p:pic>
        <p:nvPicPr>
          <p:cNvPr id="5" name="图片 4"/>
          <p:cNvPicPr>
            <a:picLocks noChangeAspect="1"/>
          </p:cNvPicPr>
          <p:nvPr/>
        </p:nvPicPr>
        <p:blipFill>
          <a:blip r:embed="rId2"/>
          <a:stretch>
            <a:fillRect/>
          </a:stretch>
        </p:blipFill>
        <p:spPr>
          <a:xfrm>
            <a:off x="3578860" y="3179445"/>
            <a:ext cx="2035810" cy="2915920"/>
          </a:xfrm>
          <a:prstGeom prst="rect">
            <a:avLst/>
          </a:prstGeom>
        </p:spPr>
      </p:pic>
      <p:pic>
        <p:nvPicPr>
          <p:cNvPr id="6" name="图片 5"/>
          <p:cNvPicPr>
            <a:picLocks noChangeAspect="1"/>
          </p:cNvPicPr>
          <p:nvPr/>
        </p:nvPicPr>
        <p:blipFill>
          <a:blip r:embed="rId3"/>
          <a:stretch>
            <a:fillRect/>
          </a:stretch>
        </p:blipFill>
        <p:spPr>
          <a:xfrm>
            <a:off x="6202045" y="3179445"/>
            <a:ext cx="2230755" cy="29159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4690" y="650240"/>
            <a:ext cx="8270240" cy="5732145"/>
          </a:xfrm>
        </p:spPr>
        <p:txBody>
          <a:bodyPr/>
          <a:p>
            <a:pPr marL="0" indent="0">
              <a:buNone/>
            </a:pPr>
            <a:r>
              <a:rPr lang="en-US" altLang="zh-CN" b="1">
                <a:solidFill>
                  <a:srgbClr val="7030A0"/>
                </a:solidFill>
                <a:latin typeface="华文楷体" panose="02010600040101010101" charset="-122"/>
                <a:ea typeface="华文楷体" panose="02010600040101010101" charset="-122"/>
              </a:rPr>
              <a:t>    </a:t>
            </a:r>
            <a:r>
              <a:rPr lang="zh-CN" altLang="en-US" sz="2800" b="1">
                <a:solidFill>
                  <a:srgbClr val="7030A0"/>
                </a:solidFill>
                <a:latin typeface="华文楷体" panose="02010600040101010101" charset="-122"/>
                <a:ea typeface="华文楷体" panose="02010600040101010101" charset="-122"/>
              </a:rPr>
              <a:t>三、控制阀的选用</a:t>
            </a:r>
            <a:endParaRPr lang="zh-CN" altLang="en-US" sz="2800" b="1">
              <a:solidFill>
                <a:srgbClr val="7030A0"/>
              </a:solidFill>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zh-CN" altLang="en-US" sz="2800" b="1">
                <a:solidFill>
                  <a:srgbClr val="7030A0"/>
                </a:solidFill>
                <a:latin typeface="华文楷体" panose="02010600040101010101" charset="-122"/>
                <a:ea typeface="华文楷体" panose="02010600040101010101" charset="-122"/>
              </a:rPr>
              <a:t> </a:t>
            </a:r>
            <a:r>
              <a:rPr lang="en-US" altLang="zh-CN" sz="2800" b="1">
                <a:solidFill>
                  <a:srgbClr val="7030A0"/>
                </a:solidFill>
                <a:latin typeface="华文楷体" panose="02010600040101010101" charset="-122"/>
                <a:ea typeface="华文楷体" panose="02010600040101010101" charset="-122"/>
              </a:rPr>
              <a:t>   </a:t>
            </a:r>
            <a:r>
              <a:rPr lang="en-US" altLang="zh-CN" b="1">
                <a:solidFill>
                  <a:srgbClr val="7030A0"/>
                </a:solidFill>
                <a:latin typeface="华文楷体" panose="02010600040101010101" charset="-122"/>
                <a:ea typeface="华文楷体" panose="02010600040101010101" charset="-122"/>
              </a:rPr>
              <a:t>1. </a:t>
            </a:r>
            <a:r>
              <a:rPr lang="zh-CN" altLang="en-US" b="1">
                <a:solidFill>
                  <a:srgbClr val="7030A0"/>
                </a:solidFill>
                <a:latin typeface="华文楷体" panose="02010600040101010101" charset="-122"/>
                <a:ea typeface="华文楷体" panose="02010600040101010101" charset="-122"/>
              </a:rPr>
              <a:t>调节阀</a:t>
            </a:r>
            <a:endParaRPr lang="zh-CN" altLang="en-US" b="1">
              <a:solidFill>
                <a:srgbClr val="7030A0"/>
              </a:solidFill>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solidFill>
                  <a:schemeClr val="tx1"/>
                </a:solidFill>
                <a:latin typeface="华文楷体" panose="02010600040101010101" charset="-122"/>
                <a:ea typeface="华文楷体" panose="02010600040101010101" charset="-122"/>
              </a:rPr>
              <a:t>    </a:t>
            </a:r>
            <a:r>
              <a:rPr lang="zh-CN" altLang="en-US">
                <a:solidFill>
                  <a:schemeClr val="tx1"/>
                </a:solidFill>
                <a:latin typeface="华文楷体" panose="02010600040101010101" charset="-122"/>
                <a:ea typeface="华文楷体" panose="02010600040101010101" charset="-122"/>
              </a:rPr>
              <a:t>⑴ 应根据工艺参数（温度、压力、压降和流速等）、流体特性（黏度、腐蚀性、毒性、含悬浮物或纤维等）以及控制系统的要求（可调比、泄漏量和噪音等）、控制阀管道连结形式来综合选择控制阀型式。</a:t>
            </a:r>
            <a:endParaRPr lang="zh-CN" altLang="en-US">
              <a:solidFill>
                <a:schemeClr val="tx1"/>
              </a:solidFill>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solidFill>
                  <a:schemeClr val="tx1"/>
                </a:solidFill>
                <a:latin typeface="华文楷体" panose="02010600040101010101" charset="-122"/>
                <a:ea typeface="华文楷体" panose="02010600040101010101" charset="-122"/>
              </a:rPr>
              <a:t>    </a:t>
            </a:r>
            <a:r>
              <a:rPr lang="zh-CN" altLang="en-US">
                <a:solidFill>
                  <a:schemeClr val="tx1"/>
                </a:solidFill>
                <a:latin typeface="华文楷体" panose="02010600040101010101" charset="-122"/>
                <a:ea typeface="华文楷体" panose="02010600040101010101" charset="-122"/>
              </a:rPr>
              <a:t>⑵ 应优先选用</a:t>
            </a:r>
            <a:r>
              <a:rPr lang="zh-CN" altLang="en-US">
                <a:solidFill>
                  <a:srgbClr val="FF0000"/>
                </a:solidFill>
                <a:latin typeface="华文楷体" panose="02010600040101010101" charset="-122"/>
                <a:ea typeface="华文楷体" panose="02010600040101010101" charset="-122"/>
              </a:rPr>
              <a:t>球型阀</a:t>
            </a:r>
            <a:r>
              <a:rPr lang="zh-CN" altLang="en-US">
                <a:solidFill>
                  <a:schemeClr val="tx1"/>
                </a:solidFill>
                <a:latin typeface="华文楷体" panose="02010600040101010101" charset="-122"/>
                <a:ea typeface="华文楷体" panose="02010600040101010101" charset="-122"/>
              </a:rPr>
              <a:t>（GLOBE）。</a:t>
            </a:r>
            <a:endParaRPr lang="zh-CN" altLang="en-US">
              <a:solidFill>
                <a:schemeClr val="tx1"/>
              </a:solidFill>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solidFill>
                  <a:schemeClr val="tx1"/>
                </a:solidFill>
                <a:latin typeface="华文楷体" panose="02010600040101010101" charset="-122"/>
                <a:ea typeface="华文楷体" panose="02010600040101010101" charset="-122"/>
              </a:rPr>
              <a:t>    </a:t>
            </a:r>
            <a:r>
              <a:rPr lang="zh-CN" altLang="en-US">
                <a:solidFill>
                  <a:schemeClr val="tx1"/>
                </a:solidFill>
                <a:latin typeface="华文楷体" panose="02010600040101010101" charset="-122"/>
                <a:ea typeface="华文楷体" panose="02010600040101010101" charset="-122"/>
              </a:rPr>
              <a:t>⑶  对要求泄漏量小、流量小、阀前后压差较小的场合宜选用</a:t>
            </a:r>
            <a:r>
              <a:rPr lang="zh-CN" altLang="en-US">
                <a:solidFill>
                  <a:srgbClr val="FF0000"/>
                </a:solidFill>
                <a:latin typeface="华文楷体" panose="02010600040101010101" charset="-122"/>
                <a:ea typeface="华文楷体" panose="02010600040101010101" charset="-122"/>
              </a:rPr>
              <a:t>直通单座阀</a:t>
            </a:r>
            <a:r>
              <a:rPr lang="zh-CN" altLang="en-US">
                <a:solidFill>
                  <a:schemeClr val="tx1"/>
                </a:solidFill>
                <a:latin typeface="华文楷体" panose="02010600040101010101" charset="-122"/>
                <a:ea typeface="华文楷体" panose="02010600040101010101" charset="-122"/>
              </a:rPr>
              <a:t>，口径小于20mm的直通单座阀可用于较大差压的场合。</a:t>
            </a:r>
            <a:endParaRPr lang="zh-CN" altLang="en-US">
              <a:solidFill>
                <a:schemeClr val="tx1"/>
              </a:solidFill>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solidFill>
                  <a:schemeClr val="tx1"/>
                </a:solidFill>
                <a:latin typeface="华文楷体" panose="02010600040101010101" charset="-122"/>
                <a:ea typeface="华文楷体" panose="02010600040101010101" charset="-122"/>
              </a:rPr>
              <a:t>    </a:t>
            </a:r>
            <a:r>
              <a:rPr lang="zh-CN" altLang="en-US">
                <a:solidFill>
                  <a:schemeClr val="tx1"/>
                </a:solidFill>
                <a:latin typeface="华文楷体" panose="02010600040101010101" charset="-122"/>
                <a:ea typeface="华文楷体" panose="02010600040101010101" charset="-122"/>
              </a:rPr>
              <a:t>⑷  对高黏度或含悬浮颗粒流体的场合不宜选用直通单（双）座阀。</a:t>
            </a:r>
            <a:endParaRPr lang="zh-CN" altLang="en-US">
              <a:solidFill>
                <a:schemeClr val="tx1"/>
              </a:solidFill>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solidFill>
                  <a:schemeClr val="tx1"/>
                </a:solidFill>
                <a:latin typeface="华文楷体" panose="02010600040101010101" charset="-122"/>
                <a:ea typeface="华文楷体" panose="02010600040101010101" charset="-122"/>
              </a:rPr>
              <a:t>    </a:t>
            </a:r>
            <a:r>
              <a:rPr lang="zh-CN" altLang="en-US">
                <a:solidFill>
                  <a:schemeClr val="tx1"/>
                </a:solidFill>
                <a:latin typeface="华文楷体" panose="02010600040101010101" charset="-122"/>
                <a:ea typeface="华文楷体" panose="02010600040101010101" charset="-122"/>
              </a:rPr>
              <a:t>⑸  对泄漏量要求不严、流量大和阀前后压差较大的场合宜选用</a:t>
            </a:r>
            <a:r>
              <a:rPr lang="zh-CN" altLang="en-US">
                <a:solidFill>
                  <a:srgbClr val="FF0000"/>
                </a:solidFill>
                <a:latin typeface="华文楷体" panose="02010600040101010101" charset="-122"/>
                <a:ea typeface="华文楷体" panose="02010600040101010101" charset="-122"/>
              </a:rPr>
              <a:t>直通双座阀</a:t>
            </a:r>
            <a:r>
              <a:rPr lang="zh-CN" altLang="en-US">
                <a:solidFill>
                  <a:schemeClr val="tx1"/>
                </a:solidFill>
                <a:latin typeface="华文楷体" panose="02010600040101010101" charset="-122"/>
                <a:ea typeface="华文楷体" panose="02010600040101010101" charset="-122"/>
              </a:rPr>
              <a:t>。</a:t>
            </a:r>
            <a:endParaRPr lang="zh-CN" altLang="en-US">
              <a:solidFill>
                <a:schemeClr val="tx1"/>
              </a:solidFill>
              <a:latin typeface="华文楷体" panose="02010600040101010101" charset="-122"/>
              <a:ea typeface="华文楷体" panose="02010600040101010101"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p:nvPr>
            <p:ph idx="1"/>
          </p:nvPr>
        </p:nvSpPr>
        <p:spPr>
          <a:xfrm>
            <a:off x="683260" y="620395"/>
            <a:ext cx="8216265" cy="5640070"/>
          </a:xfrm>
        </p:spPr>
        <p:txBody>
          <a:bodyPr/>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⑹  用于控制洁净流体，不含固体颗粒的场合，且阀前后压差大和液体可能出现闪蒸、空化和气体在阀缩流面处流速超音速且噪音超过85dB（A）的场合宜选用</a:t>
            </a:r>
            <a:r>
              <a:rPr lang="zh-CN" altLang="en-US">
                <a:solidFill>
                  <a:srgbClr val="FF0000"/>
                </a:solidFill>
                <a:latin typeface="华文楷体" panose="02010600040101010101" charset="-122"/>
                <a:ea typeface="华文楷体" panose="02010600040101010101" charset="-122"/>
                <a:sym typeface="+mn-ea"/>
              </a:rPr>
              <a:t>套筒阀</a:t>
            </a:r>
            <a:r>
              <a:rPr lang="zh-CN" altLang="en-US">
                <a:latin typeface="华文楷体" panose="02010600040101010101" charset="-122"/>
                <a:ea typeface="华文楷体" panose="02010600040101010101" charset="-122"/>
                <a:sym typeface="+mn-ea"/>
              </a:rPr>
              <a:t>。</a:t>
            </a:r>
            <a:endParaRPr lang="zh-CN" altLang="en-US">
              <a:solidFill>
                <a:schemeClr val="tx1"/>
              </a:solidFill>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⑺  用于控制介质是高黏度、含纤维、颗粒状和污秽流体的场合，且控制系统要求可调范围很宽（R达200∶1；300∶1）的场合宜选用</a:t>
            </a:r>
            <a:r>
              <a:rPr lang="zh-CN" altLang="en-US">
                <a:solidFill>
                  <a:srgbClr val="FF0000"/>
                </a:solidFill>
                <a:latin typeface="华文楷体" panose="02010600040101010101" charset="-122"/>
                <a:ea typeface="华文楷体" panose="02010600040101010101" charset="-122"/>
              </a:rPr>
              <a:t>球阀</a:t>
            </a:r>
            <a:r>
              <a:rPr lang="zh-CN" altLang="en-US">
                <a:latin typeface="华文楷体" panose="02010600040101010101" charset="-122"/>
                <a:ea typeface="华文楷体" panose="02010600040101010101" charset="-122"/>
              </a:rPr>
              <a:t>。</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⑻ 高黏度或悬浮物的流体（必要时，可接冲洗液管）且管道要求直角配管的场合宜选用</a:t>
            </a:r>
            <a:r>
              <a:rPr lang="zh-CN" altLang="en-US">
                <a:solidFill>
                  <a:srgbClr val="FF0000"/>
                </a:solidFill>
                <a:latin typeface="华文楷体" panose="02010600040101010101" charset="-122"/>
                <a:ea typeface="华文楷体" panose="02010600040101010101" charset="-122"/>
              </a:rPr>
              <a:t>角型阀</a:t>
            </a:r>
            <a:r>
              <a:rPr lang="zh-CN" altLang="en-US">
                <a:latin typeface="华文楷体" panose="02010600040101010101" charset="-122"/>
                <a:ea typeface="华文楷体" panose="02010600040101010101" charset="-122"/>
              </a:rPr>
              <a:t>。</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⑼  高黏度、含有固体颗粒、流通能力较大，可调比宽的场合宜选用</a:t>
            </a:r>
            <a:r>
              <a:rPr lang="zh-CN" altLang="en-US">
                <a:solidFill>
                  <a:srgbClr val="FF0000"/>
                </a:solidFill>
                <a:latin typeface="华文楷体" panose="02010600040101010101" charset="-122"/>
                <a:ea typeface="华文楷体" panose="02010600040101010101" charset="-122"/>
              </a:rPr>
              <a:t>偏心旋转阀</a:t>
            </a:r>
            <a:r>
              <a:rPr lang="zh-CN" altLang="en-US">
                <a:latin typeface="华文楷体" panose="02010600040101010101" charset="-122"/>
                <a:ea typeface="华文楷体" panose="02010600040101010101" charset="-122"/>
              </a:rPr>
              <a:t>。</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⑽  大口径、大流量和低压差的场合宜选用</a:t>
            </a:r>
            <a:r>
              <a:rPr lang="zh-CN" altLang="en-US">
                <a:solidFill>
                  <a:srgbClr val="FF0000"/>
                </a:solidFill>
                <a:latin typeface="华文楷体" panose="02010600040101010101" charset="-122"/>
                <a:ea typeface="华文楷体" panose="02010600040101010101" charset="-122"/>
              </a:rPr>
              <a:t>蝶型阀</a:t>
            </a:r>
            <a:r>
              <a:rPr lang="zh-CN" altLang="en-US">
                <a:latin typeface="华文楷体" panose="02010600040101010101" charset="-122"/>
                <a:ea typeface="华文楷体" panose="02010600040101010101" charset="-122"/>
              </a:rPr>
              <a:t>。蝶型阀宜适用于浓浊液及含悬浮颗粒的流体场合。</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⑾  流体温度为300℃以下的分流和合流场合宜选用</a:t>
            </a:r>
            <a:r>
              <a:rPr lang="zh-CN" altLang="en-US">
                <a:solidFill>
                  <a:srgbClr val="FF0000"/>
                </a:solidFill>
                <a:latin typeface="华文楷体" panose="02010600040101010101" charset="-122"/>
                <a:ea typeface="华文楷体" panose="02010600040101010101" charset="-122"/>
              </a:rPr>
              <a:t>三通阀</a:t>
            </a:r>
            <a:r>
              <a:rPr lang="zh-CN" altLang="en-US">
                <a:latin typeface="华文楷体" panose="02010600040101010101" charset="-122"/>
                <a:ea typeface="华文楷体" panose="02010600040101010101" charset="-122"/>
              </a:rPr>
              <a:t>，可用于简单配比控制。</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53110" y="671195"/>
            <a:ext cx="8211820" cy="571119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⑿  适用于强腐蚀、高黏度或含悬浮颗粒以及纤维的流体，同时对流量特性要求不严的场合宜选用</a:t>
            </a:r>
            <a:r>
              <a:rPr lang="zh-CN" altLang="en-US">
                <a:solidFill>
                  <a:srgbClr val="FF0000"/>
                </a:solidFill>
                <a:latin typeface="华文楷体" panose="02010600040101010101" charset="-122"/>
                <a:ea typeface="华文楷体" panose="02010600040101010101" charset="-122"/>
                <a:sym typeface="+mn-ea"/>
              </a:rPr>
              <a:t>隔膜阀</a:t>
            </a:r>
            <a:r>
              <a:rPr lang="zh-CN" altLang="en-US">
                <a:latin typeface="华文楷体" panose="02010600040101010101" charset="-122"/>
                <a:ea typeface="华文楷体" panose="02010600040101010101" charset="-122"/>
                <a:sym typeface="+mn-ea"/>
              </a:rPr>
              <a:t>。</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⒀ </a:t>
            </a: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用于低温工况以及深度冷冻的场合应选用低温控制阀。</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⒁  特殊工艺生产过程，应根据使用经验选择专用控制阀。</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⒂  根据工艺对泄漏量的要求选择</a:t>
            </a:r>
            <a:r>
              <a:rPr lang="zh-CN" altLang="en-US">
                <a:solidFill>
                  <a:srgbClr val="FF0000"/>
                </a:solidFill>
                <a:latin typeface="华文楷体" panose="02010600040101010101" charset="-122"/>
                <a:ea typeface="华文楷体" panose="02010600040101010101" charset="-122"/>
              </a:rPr>
              <a:t>不同等级泄漏量的阀型</a:t>
            </a:r>
            <a:r>
              <a:rPr lang="zh-CN" altLang="en-US">
                <a:latin typeface="华文楷体" panose="02010600040101010101" charset="-122"/>
                <a:ea typeface="华文楷体" panose="02010600040101010101" charset="-122"/>
              </a:rPr>
              <a:t>。直通单座阀泄漏量调节阀泄漏等级最低应为ANSIIV，双座阀的泄漏量调节阀泄漏等级最低应为ANSI Ⅲ或 ANSIⅡ。</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⒃  对</a:t>
            </a:r>
            <a:r>
              <a:rPr lang="zh-CN" altLang="en-US">
                <a:solidFill>
                  <a:srgbClr val="FF0000"/>
                </a:solidFill>
                <a:latin typeface="华文楷体" panose="02010600040101010101" charset="-122"/>
                <a:ea typeface="华文楷体" panose="02010600040101010101" charset="-122"/>
              </a:rPr>
              <a:t>压缩机防喘振的调节阀</a:t>
            </a:r>
            <a:r>
              <a:rPr lang="zh-CN" altLang="en-US">
                <a:latin typeface="华文楷体" panose="02010600040101010101" charset="-122"/>
                <a:ea typeface="华文楷体" panose="02010600040101010101" charset="-122"/>
              </a:rPr>
              <a:t>的选择应符合下列特殊要求∶</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①防喘振调节阀宜配电磁阀、限位开关，根据实际可以带阀位变送器，不宜带手轮机构；</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zh-CN" altLang="en-US">
                <a:latin typeface="华文楷体" panose="02010600040101010101" charset="-122"/>
                <a:ea typeface="华文楷体" panose="02010600040101010101" charset="-122"/>
              </a:rPr>
              <a:t> </a:t>
            </a: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②当电磁阀失电时，调节阀的全开时间（从关位置到开位置）不宜超过2s；</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23265" y="757555"/>
            <a:ext cx="8241665" cy="562483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③当电磁阀励磁时，调节阀的全关时间（从开位置到关位置）不宜超过5s。</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⒄  </a:t>
            </a:r>
            <a:r>
              <a:rPr lang="zh-CN" altLang="en-US">
                <a:solidFill>
                  <a:srgbClr val="FF0000"/>
                </a:solidFill>
                <a:latin typeface="华文楷体" panose="02010600040101010101" charset="-122"/>
                <a:ea typeface="华文楷体" panose="02010600040101010101" charset="-122"/>
              </a:rPr>
              <a:t>自力式调节阀</a:t>
            </a:r>
            <a:r>
              <a:rPr lang="zh-CN" altLang="en-US">
                <a:latin typeface="华文楷体" panose="02010600040101010101" charset="-122"/>
                <a:ea typeface="华文楷体" panose="02010600040101010101" charset="-122"/>
              </a:rPr>
              <a:t>的选择应符合下列要求∶</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①自力式调节阀可用于N</a:t>
            </a:r>
            <a:r>
              <a:rPr lang="en-US" altLang="zh-CN" baseline="-25000">
                <a:latin typeface="华文楷体" panose="02010600040101010101" charset="-122"/>
                <a:ea typeface="华文楷体" panose="02010600040101010101" charset="-122"/>
              </a:rPr>
              <a:t>2</a:t>
            </a:r>
            <a:r>
              <a:rPr lang="zh-CN" altLang="en-US">
                <a:latin typeface="华文楷体" panose="02010600040101010101" charset="-122"/>
                <a:ea typeface="华文楷体" panose="02010600040101010101" charset="-122"/>
              </a:rPr>
              <a:t>、空气和其他辅助用过程流体的调节，适用于流量变化小，控制精度要求不高或仪表气源供应困难的场所。</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②带指挥阀的自力式压力调节阀，阀前宜安装过滤器。取压点与调节阀之间距离不小于10D。</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③</a:t>
            </a:r>
            <a:r>
              <a:rPr lang="zh-CN" altLang="en-US">
                <a:latin typeface="华文楷体" panose="02010600040101010101" charset="-122"/>
                <a:ea typeface="华文楷体" panose="02010600040101010101" charset="-122"/>
              </a:rPr>
              <a:t>当自力式温度调节阀使用双金属元件测量温度时，检测元件应垂直安装在水平管道上；当检测元件为温包时，尽可能垂直安装。如果条件不允许，也可倾斜安装，但与水平管道的夹角应大于45°。</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④自力式调节阀不宜安装旁路阀。</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endParaRPr lang="zh-CN" altLang="en-US">
              <a:latin typeface="华文楷体" panose="02010600040101010101" charset="-122"/>
              <a:ea typeface="华文楷体" panose="0201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7070" y="604520"/>
            <a:ext cx="8277860" cy="582168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7.除孔械法兰应最小使用ASME CL300等级之外，其余节流装置流量计、调节阀等安装在管道上的在线仪表的过程连接等级</a:t>
            </a:r>
            <a:r>
              <a:rPr lang="en-US" altLang="zh-CN">
                <a:solidFill>
                  <a:srgbClr val="FF0000"/>
                </a:solidFill>
                <a:latin typeface="华文楷体" panose="02010600040101010101" charset="-122"/>
                <a:ea typeface="华文楷体" panose="02010600040101010101" charset="-122"/>
              </a:rPr>
              <a:t>应符合配管材料等级</a:t>
            </a:r>
            <a:r>
              <a:rPr lang="en-US" altLang="zh-CN">
                <a:latin typeface="华文楷体" panose="02010600040101010101" charset="-122"/>
                <a:ea typeface="华文楷体" panose="02010600040101010101" charset="-122"/>
              </a:rPr>
              <a:t>规定。</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8.测量仪表的触液测量元件材质</a:t>
            </a:r>
            <a:r>
              <a:rPr lang="en-US" altLang="zh-CN">
                <a:solidFill>
                  <a:srgbClr val="FF0000"/>
                </a:solidFill>
                <a:latin typeface="华文楷体" panose="02010600040101010101" charset="-122"/>
                <a:ea typeface="华文楷体" panose="02010600040101010101" charset="-122"/>
              </a:rPr>
              <a:t>应最低选用316SS</a:t>
            </a:r>
            <a:r>
              <a:rPr lang="en-US" altLang="zh-CN">
                <a:latin typeface="华文楷体" panose="02010600040101010101" charset="-122"/>
                <a:ea typeface="华文楷体" panose="02010600040101010101" charset="-122"/>
              </a:rPr>
              <a:t>。仪表的本体及过程接口材质应</a:t>
            </a:r>
            <a:r>
              <a:rPr lang="en-US" altLang="zh-CN">
                <a:solidFill>
                  <a:srgbClr val="FF0000"/>
                </a:solidFill>
                <a:latin typeface="华文楷体" panose="02010600040101010101" charset="-122"/>
                <a:ea typeface="华文楷体" panose="02010600040101010101" charset="-122"/>
              </a:rPr>
              <a:t>等于或高于</a:t>
            </a:r>
            <a:r>
              <a:rPr lang="en-US" altLang="zh-CN">
                <a:latin typeface="华文楷体" panose="02010600040101010101" charset="-122"/>
                <a:ea typeface="华文楷体" panose="02010600040101010101" charset="-122"/>
              </a:rPr>
              <a:t>配管材料等级规定要求的材质。</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9.SIS的</a:t>
            </a:r>
            <a:r>
              <a:rPr lang="zh-CN" altLang="en-US">
                <a:latin typeface="华文楷体" panose="02010600040101010101" charset="-122"/>
                <a:ea typeface="华文楷体" panose="02010600040101010101" charset="-122"/>
              </a:rPr>
              <a:t>输</a:t>
            </a:r>
            <a:r>
              <a:rPr lang="en-US" altLang="zh-CN">
                <a:latin typeface="华文楷体" panose="02010600040101010101" charset="-122"/>
                <a:ea typeface="华文楷体" panose="02010600040101010101" charset="-122"/>
              </a:rPr>
              <a:t>入信号源应首选变送器。所有开关型仪表的接点应采用密封结构。</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10.</a:t>
            </a:r>
            <a:r>
              <a:rPr lang="zh-CN" altLang="en-US">
                <a:latin typeface="华文楷体" panose="02010600040101010101" charset="-122"/>
                <a:ea typeface="华文楷体" panose="02010600040101010101" charset="-122"/>
              </a:rPr>
              <a:t>用于</a:t>
            </a:r>
            <a:r>
              <a:rPr lang="en-US" altLang="zh-CN">
                <a:latin typeface="华文楷体" panose="02010600040101010101" charset="-122"/>
                <a:ea typeface="华文楷体" panose="02010600040101010101" charset="-122"/>
              </a:rPr>
              <a:t>SIS</a:t>
            </a:r>
            <a:r>
              <a:rPr lang="zh-CN" altLang="en-US">
                <a:latin typeface="华文楷体" panose="02010600040101010101" charset="-122"/>
                <a:ea typeface="华文楷体" panose="02010600040101010101" charset="-122"/>
              </a:rPr>
              <a:t>和</a:t>
            </a:r>
            <a:r>
              <a:rPr lang="en-US" altLang="zh-CN">
                <a:latin typeface="华文楷体" panose="02010600040101010101" charset="-122"/>
                <a:ea typeface="华文楷体" panose="02010600040101010101" charset="-122"/>
              </a:rPr>
              <a:t>GDS系统的变送器应具有自诊断功能。当变送器的故障被自诊断功能检测出来时，变送器应能根据内置的故障选择开关的设定，将输出信号自动变为最高、最低或保持状态。仪表规格书中应规定变送器的故障输出模式。</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11.用于SIS的变送器，宜不带就地显示表，其他用途的变送器宜带就地显示表。</a:t>
            </a:r>
            <a:endParaRPr lang="en-US" altLang="zh-CN">
              <a:latin typeface="华文楷体" panose="02010600040101010101" charset="-122"/>
              <a:ea typeface="华文楷体" panose="02010600040101010101"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73735" y="628015"/>
            <a:ext cx="8333105" cy="564388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⑤自力式调节阀的取压方式应在规格书中进行明确。</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⑥氮封装置也可用于储罐顶部氮气压力恒定控制。</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⑦集中供热（冷）等水系统中，使管网流量按需分配，消除水系统水力失调，解决冷热不均问题，宜选用流量自力式阀。</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b="1">
                <a:solidFill>
                  <a:srgbClr val="7030A0"/>
                </a:solidFill>
                <a:latin typeface="华文楷体" panose="02010600040101010101" charset="-122"/>
                <a:ea typeface="华文楷体" panose="02010600040101010101" charset="-122"/>
              </a:rPr>
              <a:t>2. 开关阀</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⑴  应根据工艺参数（温度、压力等）、流体特性（黏度、腐蚀性、毒性、含悬浮物或纤维等）、响应时间以及控制系统的要求（泄漏量等）来综合分析，选择开关阀型式。</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zh-CN" altLang="en-US">
                <a:latin typeface="华文楷体" panose="02010600040101010101" charset="-122"/>
                <a:ea typeface="华文楷体" panose="02010600040101010101" charset="-122"/>
              </a:rPr>
              <a:t> </a:t>
            </a: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⑵  用于中、高压且要求严密关闭的场合宜选用全通径球阀。</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⑶  用于大口径、大流量的场合宜选用蝶阀；蝶阀可适用于浓浊液及含悬浮颗粒的流体场合，宜选用双偏心或三偏心结构。</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43585" y="542925"/>
            <a:ext cx="8221345" cy="594233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⑷  用于大口径、大流量和压差较高的场合的闸阀，亦可适用于浓浊液及含悬浮颗粒的流体场合。</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⑸  使用在易燃、易爆、有毒场所的蝶阀，应使用法兰连接方式。</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⑹  开关时间和泄漏量无特殊要求的场合，宜采用球形阀（GLOBE）。</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⑺</a:t>
            </a: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聚丙烯装置的</a:t>
            </a:r>
            <a:r>
              <a:rPr lang="zh-CN" altLang="en-US">
                <a:solidFill>
                  <a:srgbClr val="FF0000"/>
                </a:solidFill>
                <a:latin typeface="华文楷体" panose="02010600040101010101" charset="-122"/>
                <a:ea typeface="华文楷体" panose="02010600040101010101" charset="-122"/>
                <a:sym typeface="+mn-ea"/>
              </a:rPr>
              <a:t>旋塞阀</a:t>
            </a:r>
            <a:r>
              <a:rPr lang="zh-CN" altLang="en-US">
                <a:latin typeface="华文楷体" panose="02010600040101010101" charset="-122"/>
                <a:ea typeface="华文楷体" panose="02010600040101010101" charset="-122"/>
                <a:sym typeface="+mn-ea"/>
              </a:rPr>
              <a:t>，乙烯装置的</a:t>
            </a:r>
            <a:r>
              <a:rPr lang="zh-CN" altLang="en-US">
                <a:solidFill>
                  <a:srgbClr val="FF0000"/>
                </a:solidFill>
                <a:latin typeface="华文楷体" panose="02010600040101010101" charset="-122"/>
                <a:ea typeface="华文楷体" panose="02010600040101010101" charset="-122"/>
                <a:sym typeface="+mn-ea"/>
              </a:rPr>
              <a:t>清焦阀</a:t>
            </a:r>
            <a:r>
              <a:rPr lang="zh-CN" altLang="en-US">
                <a:latin typeface="华文楷体" panose="02010600040101010101" charset="-122"/>
                <a:ea typeface="华文楷体" panose="02010600040101010101" charset="-122"/>
                <a:sym typeface="+mn-ea"/>
              </a:rPr>
              <a:t>和裂解气</a:t>
            </a:r>
            <a:r>
              <a:rPr lang="zh-CN" altLang="en-US">
                <a:solidFill>
                  <a:srgbClr val="FF0000"/>
                </a:solidFill>
                <a:latin typeface="华文楷体" panose="02010600040101010101" charset="-122"/>
                <a:ea typeface="华文楷体" panose="02010600040101010101" charset="-122"/>
                <a:sym typeface="+mn-ea"/>
              </a:rPr>
              <a:t>传输阀</a:t>
            </a:r>
            <a:r>
              <a:rPr lang="zh-CN" altLang="en-US">
                <a:latin typeface="华文楷体" panose="02010600040101010101" charset="-122"/>
                <a:ea typeface="华文楷体" panose="02010600040101010101" charset="-122"/>
                <a:sym typeface="+mn-ea"/>
              </a:rPr>
              <a:t>等特殊工艺生产过程，应根据使用经验选择专用开关阀。</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⑻  用于有防火要求的场合应采用</a:t>
            </a:r>
            <a:r>
              <a:rPr lang="zh-CN" altLang="en-US">
                <a:solidFill>
                  <a:srgbClr val="FF0000"/>
                </a:solidFill>
                <a:latin typeface="华文楷体" panose="02010600040101010101" charset="-122"/>
                <a:ea typeface="华文楷体" panose="02010600040101010101" charset="-122"/>
                <a:sym typeface="+mn-ea"/>
              </a:rPr>
              <a:t>防火阀</a:t>
            </a:r>
            <a:r>
              <a:rPr lang="zh-CN" altLang="en-US">
                <a:latin typeface="华文楷体" panose="02010600040101010101" charset="-122"/>
                <a:ea typeface="华文楷体" panose="02010600040101010101" charset="-122"/>
                <a:sym typeface="+mn-ea"/>
              </a:rPr>
              <a:t>。</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⑼  用于不重要的工艺介质的双位控制和远程控制宜选用</a:t>
            </a:r>
            <a:r>
              <a:rPr lang="zh-CN" altLang="en-US">
                <a:solidFill>
                  <a:srgbClr val="FF0000"/>
                </a:solidFill>
                <a:latin typeface="华文楷体" panose="02010600040101010101" charset="-122"/>
                <a:ea typeface="华文楷体" panose="02010600040101010101" charset="-122"/>
                <a:sym typeface="+mn-ea"/>
              </a:rPr>
              <a:t>直通型电磁阀</a:t>
            </a:r>
            <a:r>
              <a:rPr lang="zh-CN" altLang="en-US">
                <a:latin typeface="华文楷体" panose="02010600040101010101" charset="-122"/>
                <a:ea typeface="华文楷体" panose="02010600040101010101" charset="-122"/>
                <a:sym typeface="+mn-ea"/>
              </a:rPr>
              <a:t>。</a:t>
            </a:r>
            <a:endParaRPr lang="zh-CN" altLang="en-US">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⑽  开关阀泄漏等级宜为ANSIV，当有紧密关断（TSO）要求时，可选用ANSI Ⅶ。</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⑾  开关阀的口径宜与阀门所在管道尺寸一致。</a:t>
            </a:r>
            <a:endParaRPr lang="zh-CN" altLang="en-US">
              <a:latin typeface="华文楷体" panose="02010600040101010101" charset="-122"/>
              <a:ea typeface="华文楷体" panose="02010600040101010101" charset="-122"/>
            </a:endParaRPr>
          </a:p>
          <a:p>
            <a:pPr marL="0" indent="0">
              <a:buNone/>
            </a:pPr>
            <a:endParaRPr lang="zh-CN" altLang="en-US">
              <a:latin typeface="华文楷体" panose="02010600040101010101" charset="-122"/>
              <a:ea typeface="华文楷体" panose="02010600040101010101"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49935" y="655320"/>
            <a:ext cx="8214995" cy="5727065"/>
          </a:xfrm>
        </p:spPr>
        <p:txBody>
          <a:bodyPr/>
          <a:p>
            <a:pPr marL="0" indent="0">
              <a:buNone/>
            </a:pPr>
            <a:endParaRPr lang="zh-CN" altLang="en-US">
              <a:latin typeface="华文楷体" panose="02010600040101010101" charset="-122"/>
              <a:ea typeface="华文楷体" panose="02010600040101010101" charset="-122"/>
            </a:endParaRPr>
          </a:p>
          <a:p>
            <a:pPr marL="0" indent="0">
              <a:buNone/>
            </a:pPr>
            <a:endParaRPr lang="zh-CN" altLang="en-US">
              <a:latin typeface="华文楷体" panose="02010600040101010101" charset="-122"/>
              <a:ea typeface="华文楷体" panose="02010600040101010101" charset="-122"/>
            </a:endParaRPr>
          </a:p>
          <a:p>
            <a:pPr marL="0" indent="0">
              <a:buNone/>
            </a:pPr>
            <a:endParaRPr lang="zh-CN" altLang="en-US">
              <a:latin typeface="华文楷体" panose="02010600040101010101" charset="-122"/>
              <a:ea typeface="华文楷体" panose="02010600040101010101" charset="-122"/>
            </a:endParaRPr>
          </a:p>
        </p:txBody>
      </p:sp>
      <p:sp>
        <p:nvSpPr>
          <p:cNvPr id="5" name="AutoShape 6"/>
          <p:cNvSpPr>
            <a:spLocks noChangeArrowheads="1"/>
          </p:cNvSpPr>
          <p:nvPr/>
        </p:nvSpPr>
        <p:spPr bwMode="auto">
          <a:xfrm>
            <a:off x="1604645" y="742950"/>
            <a:ext cx="5797550" cy="598170"/>
          </a:xfrm>
          <a:prstGeom prst="flowChartTerminator">
            <a:avLst/>
          </a:prstGeom>
          <a:solidFill>
            <a:srgbClr val="FFC000"/>
          </a:solidFill>
          <a:ln w="9525" algn="ctr">
            <a:solidFill>
              <a:schemeClr val="bg2"/>
            </a:solidFill>
            <a:miter lim="800000"/>
          </a:ln>
        </p:spPr>
        <p:txBody>
          <a:bodyPr wrap="none" anchor="ctr"/>
          <a:p>
            <a:pPr algn="ctr"/>
            <a:r>
              <a:rPr lang="zh-CN" altLang="en-US" sz="2800" b="1" dirty="0">
                <a:solidFill>
                  <a:srgbClr val="000099"/>
                </a:solidFill>
                <a:latin typeface="+mj-ea"/>
                <a:ea typeface="+mj-ea"/>
                <a:cs typeface="+mj-ea"/>
              </a:rPr>
              <a:t>第三节 化工自动控制与安全</a:t>
            </a:r>
            <a:endParaRPr lang="zh-CN" altLang="en-US" sz="2800" b="1" dirty="0">
              <a:solidFill>
                <a:srgbClr val="000099"/>
              </a:solidFill>
              <a:latin typeface="+mj-ea"/>
              <a:ea typeface="+mj-ea"/>
              <a:cs typeface="+mj-ea"/>
            </a:endParaRPr>
          </a:p>
        </p:txBody>
      </p:sp>
      <p:pic>
        <p:nvPicPr>
          <p:cNvPr id="4" name="图片 3"/>
          <p:cNvPicPr>
            <a:picLocks noChangeAspect="1"/>
          </p:cNvPicPr>
          <p:nvPr/>
        </p:nvPicPr>
        <p:blipFill>
          <a:blip r:embed="rId1"/>
          <a:stretch>
            <a:fillRect/>
          </a:stretch>
        </p:blipFill>
        <p:spPr>
          <a:xfrm>
            <a:off x="709930" y="1823720"/>
            <a:ext cx="8192135" cy="43135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48665" y="694690"/>
            <a:ext cx="8216265" cy="5687695"/>
          </a:xfrm>
        </p:spPr>
        <p:txBody>
          <a:bodyPr/>
          <a:p>
            <a:pPr marL="0" indent="0">
              <a:buNone/>
            </a:pPr>
            <a:r>
              <a:rPr lang="en-US" altLang="zh-CN" b="1">
                <a:latin typeface="华文楷体" panose="02010600040101010101" charset="-122"/>
                <a:ea typeface="华文楷体" panose="02010600040101010101" charset="-122"/>
              </a:rPr>
              <a:t>    </a:t>
            </a:r>
            <a:r>
              <a:rPr lang="zh-CN" altLang="en-US" b="1">
                <a:latin typeface="华文楷体" panose="02010600040101010101" charset="-122"/>
                <a:ea typeface="华文楷体" panose="02010600040101010101" charset="-122"/>
              </a:rPr>
              <a:t>一、集散控制系统（</a:t>
            </a:r>
            <a:r>
              <a:rPr lang="en-US" altLang="zh-CN" b="1">
                <a:latin typeface="华文楷体" panose="02010600040101010101" charset="-122"/>
                <a:ea typeface="华文楷体" panose="02010600040101010101" charset="-122"/>
              </a:rPr>
              <a:t>DCS</a:t>
            </a:r>
            <a:r>
              <a:rPr lang="zh-CN" altLang="en-US" b="1">
                <a:latin typeface="华文楷体" panose="02010600040101010101" charset="-122"/>
                <a:ea typeface="华文楷体" panose="02010600040101010101" charset="-122"/>
              </a:rPr>
              <a:t>）</a:t>
            </a:r>
            <a:endParaRPr lang="zh-CN" altLang="en-US" b="1">
              <a:latin typeface="华文楷体" panose="02010600040101010101" charset="-122"/>
              <a:ea typeface="华文楷体" panose="02010600040101010101" charset="-122"/>
            </a:endParaRPr>
          </a:p>
          <a:p>
            <a:pPr marL="0" indent="0">
              <a:buNone/>
            </a:pPr>
            <a:r>
              <a:rPr lang="en-US" altLang="zh-CN" b="1">
                <a:solidFill>
                  <a:srgbClr val="7030A0"/>
                </a:solidFill>
                <a:latin typeface="华文楷体" panose="02010600040101010101" charset="-122"/>
                <a:ea typeface="华文楷体" panose="02010600040101010101" charset="-122"/>
              </a:rPr>
              <a:t>    1. DCS</a:t>
            </a:r>
            <a:r>
              <a:rPr lang="zh-CN" altLang="en-US" b="1">
                <a:solidFill>
                  <a:srgbClr val="7030A0"/>
                </a:solidFill>
                <a:latin typeface="华文楷体" panose="02010600040101010101" charset="-122"/>
                <a:ea typeface="华文楷体" panose="02010600040101010101" charset="-122"/>
              </a:rPr>
              <a:t>的基本概念</a:t>
            </a:r>
            <a:endParaRPr lang="zh-CN" altLang="en-US" b="1">
              <a:solidFill>
                <a:srgbClr val="7030A0"/>
              </a:solidFill>
              <a:latin typeface="华文楷体" panose="02010600040101010101" charset="-122"/>
              <a:ea typeface="华文楷体" panose="02010600040101010101" charset="-122"/>
            </a:endParaRPr>
          </a:p>
          <a:p>
            <a:pPr marL="0" indent="0">
              <a:buNone/>
            </a:pPr>
            <a:endParaRPr lang="zh-CN" altLang="en-US" b="1">
              <a:solidFill>
                <a:srgbClr val="7030A0"/>
              </a:solidFill>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1"/>
          <a:stretch>
            <a:fillRect/>
          </a:stretch>
        </p:blipFill>
        <p:spPr>
          <a:xfrm>
            <a:off x="690245" y="1675130"/>
            <a:ext cx="8058785" cy="440182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0565" y="737870"/>
            <a:ext cx="8254365" cy="5644515"/>
          </a:xfrm>
        </p:spPr>
        <p:txBody>
          <a:bodyPr/>
          <a:p>
            <a:pPr marL="0" indent="0">
              <a:buNone/>
            </a:pPr>
            <a:r>
              <a:rPr lang="en-US" altLang="zh-CN" b="1">
                <a:solidFill>
                  <a:srgbClr val="7030A0"/>
                </a:solidFill>
                <a:latin typeface="华文楷体" panose="02010600040101010101" charset="-122"/>
                <a:ea typeface="华文楷体" panose="02010600040101010101" charset="-122"/>
              </a:rPr>
              <a:t>    2. DCS</a:t>
            </a:r>
            <a:r>
              <a:rPr lang="zh-CN" altLang="en-US" b="1">
                <a:solidFill>
                  <a:srgbClr val="7030A0"/>
                </a:solidFill>
                <a:latin typeface="华文楷体" panose="02010600040101010101" charset="-122"/>
                <a:ea typeface="华文楷体" panose="02010600040101010101" charset="-122"/>
              </a:rPr>
              <a:t>的结构组成</a:t>
            </a:r>
            <a:endParaRPr lang="zh-CN" altLang="en-US" b="1">
              <a:solidFill>
                <a:srgbClr val="7030A0"/>
              </a:solidFill>
              <a:latin typeface="华文楷体" panose="02010600040101010101" charset="-122"/>
              <a:ea typeface="华文楷体" panose="02010600040101010101" charset="-122"/>
            </a:endParaRPr>
          </a:p>
          <a:p>
            <a:pPr marL="0" indent="0">
              <a:buNone/>
            </a:pPr>
            <a:endParaRPr lang="zh-CN" altLang="en-US" b="1">
              <a:solidFill>
                <a:srgbClr val="7030A0"/>
              </a:solidFill>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1"/>
          <a:stretch>
            <a:fillRect/>
          </a:stretch>
        </p:blipFill>
        <p:spPr>
          <a:xfrm>
            <a:off x="715010" y="1255395"/>
            <a:ext cx="8249920" cy="51263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6115" y="709295"/>
            <a:ext cx="8298815" cy="5673090"/>
          </a:xfrm>
        </p:spPr>
        <p:txBody>
          <a:bodyPr/>
          <a:p>
            <a:pPr marL="0" indent="0">
              <a:buNone/>
            </a:pPr>
            <a:r>
              <a:rPr lang="en-US" altLang="zh-CN" b="1">
                <a:solidFill>
                  <a:srgbClr val="7030A0"/>
                </a:solidFill>
                <a:latin typeface="华文楷体" panose="02010600040101010101" charset="-122"/>
                <a:ea typeface="华文楷体" panose="02010600040101010101" charset="-122"/>
                <a:cs typeface="华文楷体" panose="02010600040101010101" charset="-122"/>
              </a:rPr>
              <a:t>    3. DCS</a:t>
            </a:r>
            <a:r>
              <a:rPr lang="zh-CN" altLang="en-US" b="1">
                <a:solidFill>
                  <a:srgbClr val="7030A0"/>
                </a:solidFill>
                <a:latin typeface="华文楷体" panose="02010600040101010101" charset="-122"/>
                <a:ea typeface="华文楷体" panose="02010600040101010101" charset="-122"/>
                <a:cs typeface="华文楷体" panose="02010600040101010101" charset="-122"/>
              </a:rPr>
              <a:t>的特点</a:t>
            </a:r>
            <a:endParaRPr lang="zh-CN" altLang="en-US" b="1">
              <a:solidFill>
                <a:srgbClr val="7030A0"/>
              </a:solidFill>
              <a:latin typeface="华文楷体" panose="02010600040101010101" charset="-122"/>
              <a:ea typeface="华文楷体" panose="02010600040101010101" charset="-122"/>
              <a:cs typeface="华文楷体" panose="02010600040101010101" charset="-122"/>
            </a:endParaRPr>
          </a:p>
          <a:p>
            <a:pPr marL="0" indent="0">
              <a:buNone/>
            </a:pPr>
            <a:r>
              <a:rPr lang="en-US" altLang="zh-CN">
                <a:latin typeface="华文楷体" panose="02010600040101010101" charset="-122"/>
                <a:ea typeface="华文楷体" panose="02010600040101010101" charset="-122"/>
                <a:cs typeface="华文楷体" panose="02010600040101010101" charset="-122"/>
              </a:rPr>
              <a:t> </a:t>
            </a:r>
            <a:endParaRPr lang="en-US" altLang="zh-CN">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666115" y="1230630"/>
            <a:ext cx="8298815" cy="50888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5325" y="608965"/>
            <a:ext cx="8269605" cy="5773420"/>
          </a:xfrm>
        </p:spPr>
        <p:txBody>
          <a:bodyPr/>
          <a:p>
            <a:pPr marL="0" indent="0">
              <a:buNone/>
            </a:pPr>
            <a:r>
              <a:rPr lang="en-US" altLang="zh-CN" b="1">
                <a:latin typeface="华文楷体" panose="02010600040101010101" charset="-122"/>
                <a:ea typeface="华文楷体" panose="02010600040101010101" charset="-122"/>
              </a:rPr>
              <a:t>    </a:t>
            </a:r>
            <a:r>
              <a:rPr lang="zh-CN" altLang="en-US" b="1">
                <a:latin typeface="华文楷体" panose="02010600040101010101" charset="-122"/>
                <a:ea typeface="华文楷体" panose="02010600040101010101" charset="-122"/>
              </a:rPr>
              <a:t>二、现场总线控制系统（</a:t>
            </a:r>
            <a:r>
              <a:rPr lang="en-US" altLang="zh-CN" b="1">
                <a:latin typeface="Times New Roman" panose="02020603050405020304" pitchFamily="18" charset="0"/>
                <a:ea typeface="华文楷体" panose="02010600040101010101" charset="-122"/>
                <a:cs typeface="Times New Roman" panose="02020603050405020304" pitchFamily="18" charset="0"/>
              </a:rPr>
              <a:t>FCS</a:t>
            </a:r>
            <a:r>
              <a:rPr lang="zh-CN" altLang="en-US" b="1">
                <a:latin typeface="华文楷体" panose="02010600040101010101" charset="-122"/>
                <a:ea typeface="华文楷体" panose="02010600040101010101" charset="-122"/>
              </a:rPr>
              <a:t>）</a:t>
            </a:r>
            <a:endParaRPr lang="zh-CN" altLang="en-US" b="1">
              <a:latin typeface="华文楷体" panose="02010600040101010101" charset="-122"/>
              <a:ea typeface="华文楷体" panose="02010600040101010101" charset="-122"/>
            </a:endParaRPr>
          </a:p>
          <a:p>
            <a:pPr marL="0" indent="0">
              <a:buNone/>
            </a:pPr>
            <a:r>
              <a:rPr lang="en-US" altLang="zh-CN" b="1">
                <a:latin typeface="华文楷体" panose="02010600040101010101" charset="-122"/>
                <a:ea typeface="华文楷体" panose="02010600040101010101" charset="-122"/>
              </a:rPr>
              <a:t>    </a:t>
            </a:r>
            <a:r>
              <a:rPr lang="en-US" altLang="zh-CN" b="1">
                <a:solidFill>
                  <a:srgbClr val="7030A0"/>
                </a:solidFill>
                <a:latin typeface="华文楷体" panose="02010600040101010101" charset="-122"/>
                <a:ea typeface="华文楷体" panose="02010600040101010101" charset="-122"/>
              </a:rPr>
              <a:t>1. </a:t>
            </a:r>
            <a:r>
              <a:rPr lang="en-US" altLang="zh-CN" b="1">
                <a:solidFill>
                  <a:srgbClr val="7030A0"/>
                </a:solidFill>
                <a:latin typeface="+mj-lt"/>
                <a:ea typeface="华文楷体" panose="02010600040101010101" charset="-122"/>
                <a:cs typeface="+mj-lt"/>
              </a:rPr>
              <a:t>FCS</a:t>
            </a:r>
            <a:r>
              <a:rPr lang="zh-CN" altLang="en-US" b="1">
                <a:solidFill>
                  <a:srgbClr val="7030A0"/>
                </a:solidFill>
                <a:latin typeface="华文楷体" panose="02010600040101010101" charset="-122"/>
                <a:ea typeface="华文楷体" panose="02010600040101010101" charset="-122"/>
              </a:rPr>
              <a:t>的定义及特点</a:t>
            </a:r>
            <a:endParaRPr lang="zh-CN" altLang="en-US" b="1">
              <a:solidFill>
                <a:srgbClr val="7030A0"/>
              </a:solidFill>
              <a:latin typeface="华文楷体" panose="02010600040101010101" charset="-122"/>
              <a:ea typeface="华文楷体" panose="02010600040101010101" charset="-122"/>
            </a:endParaRPr>
          </a:p>
          <a:p>
            <a:pPr marL="0" indent="0">
              <a:buNone/>
            </a:pPr>
            <a:endParaRPr lang="zh-CN" altLang="en-US" b="1">
              <a:solidFill>
                <a:srgbClr val="7030A0"/>
              </a:solidFill>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1"/>
          <a:stretch>
            <a:fillRect/>
          </a:stretch>
        </p:blipFill>
        <p:spPr>
          <a:xfrm>
            <a:off x="695325" y="1546860"/>
            <a:ext cx="8270240" cy="50469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0565" y="694690"/>
            <a:ext cx="8254365" cy="5687695"/>
          </a:xfrm>
        </p:spPr>
        <p:txBody>
          <a:bodyPr/>
          <a:p>
            <a:pPr marL="0" indent="0">
              <a:buNone/>
            </a:pPr>
            <a:r>
              <a:rPr lang="en-US" altLang="zh-CN" b="1">
                <a:solidFill>
                  <a:srgbClr val="7030A0"/>
                </a:solidFill>
                <a:latin typeface="华文楷体" panose="02010600040101010101" charset="-122"/>
                <a:ea typeface="华文楷体" panose="02010600040101010101" charset="-122"/>
              </a:rPr>
              <a:t>    2. </a:t>
            </a:r>
            <a:r>
              <a:rPr lang="en-US" altLang="zh-CN" b="1">
                <a:solidFill>
                  <a:srgbClr val="7030A0"/>
                </a:solidFill>
                <a:latin typeface="Times New Roman" panose="02020603050405020304" pitchFamily="18" charset="0"/>
                <a:ea typeface="华文楷体" panose="02010600040101010101" charset="-122"/>
                <a:cs typeface="Times New Roman" panose="02020603050405020304" pitchFamily="18" charset="0"/>
              </a:rPr>
              <a:t>FCS</a:t>
            </a:r>
            <a:r>
              <a:rPr lang="zh-CN" altLang="en-US" b="1">
                <a:solidFill>
                  <a:srgbClr val="7030A0"/>
                </a:solidFill>
                <a:latin typeface="华文楷体" panose="02010600040101010101" charset="-122"/>
                <a:ea typeface="华文楷体" panose="02010600040101010101" charset="-122"/>
              </a:rPr>
              <a:t>的结构特点</a:t>
            </a:r>
            <a:endParaRPr lang="zh-CN" altLang="en-US" b="1">
              <a:solidFill>
                <a:srgbClr val="7030A0"/>
              </a:solidFill>
              <a:latin typeface="华文楷体" panose="02010600040101010101" charset="-122"/>
              <a:ea typeface="华文楷体" panose="02010600040101010101" charset="-122"/>
            </a:endParaRPr>
          </a:p>
          <a:p>
            <a:pPr marL="0" indent="0">
              <a:buNone/>
            </a:pPr>
            <a:endParaRPr lang="zh-CN" altLang="en-US" b="1">
              <a:solidFill>
                <a:srgbClr val="7030A0"/>
              </a:solidFill>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1"/>
          <a:stretch>
            <a:fillRect/>
          </a:stretch>
        </p:blipFill>
        <p:spPr>
          <a:xfrm>
            <a:off x="710565" y="1268730"/>
            <a:ext cx="8254365" cy="511429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30250" y="739140"/>
            <a:ext cx="8234680" cy="5724525"/>
          </a:xfrm>
        </p:spPr>
        <p:txBody>
          <a:bodyPr/>
          <a:p>
            <a:pPr marL="0" indent="0">
              <a:buNone/>
            </a:pPr>
            <a:r>
              <a:rPr lang="en-US" altLang="zh-CN" b="1">
                <a:latin typeface="华文楷体" panose="02010600040101010101" charset="-122"/>
                <a:ea typeface="华文楷体" panose="02010600040101010101" charset="-122"/>
              </a:rPr>
              <a:t>    </a:t>
            </a:r>
            <a:r>
              <a:rPr lang="zh-CN" altLang="en-US" b="1">
                <a:latin typeface="华文楷体" panose="02010600040101010101" charset="-122"/>
                <a:ea typeface="华文楷体" panose="02010600040101010101" charset="-122"/>
              </a:rPr>
              <a:t>三、安全仪表系统（</a:t>
            </a:r>
            <a:r>
              <a:rPr lang="en-US" altLang="zh-CN" b="1">
                <a:latin typeface="华文楷体" panose="02010600040101010101" charset="-122"/>
                <a:ea typeface="华文楷体" panose="02010600040101010101" charset="-122"/>
              </a:rPr>
              <a:t>SIS</a:t>
            </a:r>
            <a:r>
              <a:rPr lang="zh-CN" altLang="en-US" b="1">
                <a:latin typeface="华文楷体" panose="02010600040101010101" charset="-122"/>
                <a:ea typeface="华文楷体" panose="02010600040101010101" charset="-122"/>
              </a:rPr>
              <a:t>）</a:t>
            </a:r>
            <a:endParaRPr lang="zh-CN" altLang="en-US" b="1">
              <a:latin typeface="华文楷体" panose="02010600040101010101" charset="-122"/>
              <a:ea typeface="华文楷体" panose="02010600040101010101" charset="-122"/>
            </a:endParaRPr>
          </a:p>
          <a:p>
            <a:pPr marL="0" indent="0" eaLnBrk="1" latinLnBrk="0" hangingPunct="1">
              <a:lnSpc>
                <a:spcPct val="150000"/>
              </a:lnSpc>
              <a:spcBef>
                <a:spcPts val="0"/>
              </a:spcBef>
              <a:buNone/>
            </a:pPr>
            <a:r>
              <a:rPr lang="en-US" altLang="zh-CN" b="1">
                <a:solidFill>
                  <a:srgbClr val="7030A0"/>
                </a:solidFill>
                <a:latin typeface="华文楷体" panose="02010600040101010101" charset="-122"/>
                <a:ea typeface="华文楷体" panose="02010600040101010101" charset="-122"/>
                <a:sym typeface="+mn-ea"/>
              </a:rPr>
              <a:t>    1. 定义</a:t>
            </a:r>
            <a:endParaRPr lang="en-US" altLang="zh-CN" b="1">
              <a:solidFill>
                <a:srgbClr val="7030A0"/>
              </a:solidFill>
              <a:latin typeface="华文楷体" panose="02010600040101010101" charset="-122"/>
              <a:ea typeface="华文楷体" panose="02010600040101010101" charset="-122"/>
              <a:sym typeface="+mn-ea"/>
            </a:endParaRPr>
          </a:p>
          <a:p>
            <a:pPr marL="0" indent="0" eaLnBrk="1" latinLnBrk="0" hangingPunct="1">
              <a:lnSpc>
                <a:spcPct val="150000"/>
              </a:lnSpc>
              <a:spcBef>
                <a:spcPts val="0"/>
              </a:spcBef>
              <a:buNone/>
            </a:pPr>
            <a:r>
              <a:rPr lang="en-US" altLang="zh-CN" b="1" dirty="0">
                <a:solidFill>
                  <a:srgbClr val="0070C0"/>
                </a:solidFill>
                <a:latin typeface="华文楷体" panose="02010600040101010101" charset="-122"/>
                <a:ea typeface="华文楷体" panose="02010600040101010101" charset="-122"/>
                <a:sym typeface="+mn-ea"/>
              </a:rPr>
              <a:t>GB/T 50770《</a:t>
            </a:r>
            <a:r>
              <a:rPr lang="zh-CN" altLang="zh-CN" b="1" dirty="0">
                <a:solidFill>
                  <a:srgbClr val="0070C0"/>
                </a:solidFill>
                <a:latin typeface="华文楷体" panose="02010600040101010101" charset="-122"/>
                <a:ea typeface="华文楷体" panose="02010600040101010101" charset="-122"/>
                <a:sym typeface="+mn-ea"/>
              </a:rPr>
              <a:t>石油化工安全仪表系统设计规范</a:t>
            </a:r>
            <a:r>
              <a:rPr lang="en-US" altLang="zh-CN" b="1" dirty="0">
                <a:solidFill>
                  <a:srgbClr val="0070C0"/>
                </a:solidFill>
                <a:latin typeface="华文楷体" panose="02010600040101010101" charset="-122"/>
                <a:ea typeface="华文楷体" panose="02010600040101010101" charset="-122"/>
                <a:sym typeface="+mn-ea"/>
              </a:rPr>
              <a:t>》</a:t>
            </a:r>
            <a:r>
              <a:rPr lang="zh-CN" altLang="en-US" b="1" dirty="0">
                <a:solidFill>
                  <a:srgbClr val="0070C0"/>
                </a:solidFill>
                <a:latin typeface="华文楷体" panose="02010600040101010101" charset="-122"/>
                <a:ea typeface="华文楷体" panose="02010600040101010101" charset="-122"/>
                <a:sym typeface="+mn-ea"/>
              </a:rPr>
              <a:t>中关于</a:t>
            </a:r>
            <a:r>
              <a:rPr lang="en-US" altLang="zh-CN" b="1" dirty="0">
                <a:solidFill>
                  <a:srgbClr val="0070C0"/>
                </a:solidFill>
                <a:latin typeface="华文楷体" panose="02010600040101010101" charset="-122"/>
                <a:ea typeface="华文楷体" panose="02010600040101010101" charset="-122"/>
                <a:sym typeface="+mn-ea"/>
              </a:rPr>
              <a:t>SIS</a:t>
            </a:r>
            <a:r>
              <a:rPr lang="zh-CN" altLang="en-US" b="1" dirty="0">
                <a:solidFill>
                  <a:srgbClr val="0070C0"/>
                </a:solidFill>
                <a:latin typeface="华文楷体" panose="02010600040101010101" charset="-122"/>
                <a:ea typeface="华文楷体" panose="02010600040101010101" charset="-122"/>
                <a:sym typeface="+mn-ea"/>
              </a:rPr>
              <a:t>的定义：</a:t>
            </a:r>
            <a:endParaRPr lang="zh-CN" altLang="zh-CN" b="1" dirty="0">
              <a:solidFill>
                <a:schemeClr val="tx1"/>
              </a:solidFill>
              <a:latin typeface="华文楷体" panose="02010600040101010101" charset="-122"/>
              <a:ea typeface="华文楷体" panose="02010600040101010101" charset="-122"/>
            </a:endParaRPr>
          </a:p>
          <a:p>
            <a:pPr marL="0" indent="0" eaLnBrk="1" latinLnBrk="0" hangingPunct="1">
              <a:lnSpc>
                <a:spcPct val="150000"/>
              </a:lnSpc>
              <a:spcBef>
                <a:spcPts val="0"/>
              </a:spcBef>
              <a:buFont typeface="Wingdings" panose="05000000000000000000" pitchFamily="2" charset="2"/>
              <a:buNone/>
            </a:pPr>
            <a:r>
              <a:rPr lang="en-US" altLang="zh-CN" dirty="0">
                <a:latin typeface="华文楷体" panose="02010600040101010101" charset="-122"/>
                <a:ea typeface="华文楷体" panose="02010600040101010101" charset="-122"/>
                <a:sym typeface="+mn-ea"/>
              </a:rPr>
              <a:t>    </a:t>
            </a:r>
            <a:r>
              <a:rPr lang="zh-CN" altLang="zh-CN" dirty="0">
                <a:latin typeface="华文楷体" panose="02010600040101010101" charset="-122"/>
                <a:ea typeface="华文楷体" panose="02010600040101010101" charset="-122"/>
                <a:sym typeface="+mn-ea"/>
              </a:rPr>
              <a:t>实现一个或多个安全仪表功能的仪表系统</a:t>
            </a:r>
            <a:r>
              <a:rPr lang="zh-CN" altLang="en-US" dirty="0">
                <a:latin typeface="华文楷体" panose="02010600040101010101" charset="-122"/>
                <a:ea typeface="华文楷体" panose="02010600040101010101" charset="-122"/>
                <a:sym typeface="+mn-ea"/>
              </a:rPr>
              <a:t>（</a:t>
            </a:r>
            <a:r>
              <a:rPr lang="en-US" altLang="zh-CN" dirty="0">
                <a:latin typeface="华文楷体" panose="02010600040101010101" charset="-122"/>
                <a:ea typeface="华文楷体" panose="02010600040101010101" charset="-122"/>
                <a:sym typeface="+mn-ea"/>
              </a:rPr>
              <a:t>SIS</a:t>
            </a:r>
            <a:r>
              <a:rPr lang="zh-CN" altLang="en-US" dirty="0">
                <a:latin typeface="华文楷体" panose="02010600040101010101" charset="-122"/>
                <a:ea typeface="华文楷体" panose="02010600040101010101" charset="-122"/>
                <a:sym typeface="+mn-ea"/>
              </a:rPr>
              <a:t>应</a:t>
            </a:r>
            <a:r>
              <a:rPr lang="zh-CN" altLang="zh-CN" dirty="0">
                <a:latin typeface="华文楷体" panose="02010600040101010101" charset="-122"/>
                <a:ea typeface="华文楷体" panose="02010600040101010101" charset="-122"/>
                <a:sym typeface="+mn-ea"/>
              </a:rPr>
              <a:t>包括</a:t>
            </a:r>
            <a:r>
              <a:rPr lang="zh-CN" altLang="zh-CN" dirty="0">
                <a:solidFill>
                  <a:srgbClr val="FF0000"/>
                </a:solidFill>
                <a:latin typeface="华文楷体" panose="02010600040101010101" charset="-122"/>
                <a:ea typeface="华文楷体" panose="02010600040101010101" charset="-122"/>
                <a:sym typeface="+mn-ea"/>
              </a:rPr>
              <a:t>测量仪表、逻辑控制器、最终元件、关联软件及部件等</a:t>
            </a:r>
            <a:r>
              <a:rPr lang="zh-CN" altLang="zh-CN" dirty="0">
                <a:latin typeface="华文楷体" panose="02010600040101010101" charset="-122"/>
                <a:ea typeface="华文楷体" panose="02010600040101010101" charset="-122"/>
                <a:sym typeface="+mn-ea"/>
              </a:rPr>
              <a:t>）。</a:t>
            </a:r>
            <a:endParaRPr lang="zh-CN" altLang="zh-CN" dirty="0">
              <a:latin typeface="华文楷体" panose="02010600040101010101" charset="-122"/>
              <a:ea typeface="华文楷体" panose="02010600040101010101" charset="-122"/>
            </a:endParaRPr>
          </a:p>
          <a:p>
            <a:pPr marL="0" indent="0" eaLnBrk="1" latinLnBrk="0" hangingPunct="1">
              <a:lnSpc>
                <a:spcPct val="150000"/>
              </a:lnSpc>
              <a:spcBef>
                <a:spcPts val="0"/>
              </a:spcBef>
              <a:buNone/>
            </a:pPr>
            <a:r>
              <a:rPr lang="en-US" altLang="zh-CN" b="1" dirty="0">
                <a:solidFill>
                  <a:srgbClr val="0070C0"/>
                </a:solidFill>
                <a:latin typeface="华文楷体" panose="02010600040101010101" charset="-122"/>
                <a:ea typeface="华文楷体" panose="02010600040101010101" charset="-122"/>
                <a:sym typeface="+mn-ea"/>
              </a:rPr>
              <a:t>IEC 61511中关于SIS的定义：</a:t>
            </a:r>
            <a:endParaRPr lang="en-US" altLang="zh-CN" b="1" dirty="0">
              <a:solidFill>
                <a:srgbClr val="0070C0"/>
              </a:solidFill>
              <a:latin typeface="华文楷体" panose="02010600040101010101" charset="-122"/>
              <a:ea typeface="华文楷体" panose="02010600040101010101" charset="-122"/>
            </a:endParaRPr>
          </a:p>
          <a:p>
            <a:pPr marL="0" indent="0" eaLnBrk="1" latinLnBrk="0" hangingPunct="1">
              <a:lnSpc>
                <a:spcPct val="150000"/>
              </a:lnSpc>
              <a:spcBef>
                <a:spcPts val="0"/>
              </a:spcBef>
              <a:buFont typeface="Wingdings" panose="05000000000000000000" pitchFamily="2" charset="2"/>
              <a:buNone/>
            </a:pPr>
            <a:r>
              <a:rPr lang="en-US" altLang="zh-CN" dirty="0">
                <a:latin typeface="华文楷体" panose="02010600040101010101" charset="-122"/>
                <a:ea typeface="华文楷体" panose="02010600040101010101" charset="-122"/>
                <a:sym typeface="+mn-ea"/>
              </a:rPr>
              <a:t>    </a:t>
            </a:r>
            <a:r>
              <a:rPr lang="zh-CN" altLang="zh-CN" dirty="0">
                <a:latin typeface="华文楷体" panose="02010600040101010101" charset="-122"/>
                <a:ea typeface="华文楷体" panose="02010600040101010101" charset="-122"/>
                <a:sym typeface="+mn-ea"/>
              </a:rPr>
              <a:t>由传感器、逻辑控制器，以及最终元件的任意组合构成的</a:t>
            </a:r>
            <a:r>
              <a:rPr lang="zh-CN" altLang="en-US" dirty="0">
                <a:latin typeface="华文楷体" panose="02010600040101010101" charset="-122"/>
                <a:ea typeface="华文楷体" panose="02010600040101010101" charset="-122"/>
                <a:sym typeface="+mn-ea"/>
              </a:rPr>
              <a:t>，</a:t>
            </a:r>
            <a:r>
              <a:rPr lang="zh-CN" altLang="zh-CN" dirty="0">
                <a:latin typeface="华文楷体" panose="02010600040101010101" charset="-122"/>
                <a:ea typeface="华文楷体" panose="02010600040101010101" charset="-122"/>
                <a:sym typeface="+mn-ea"/>
              </a:rPr>
              <a:t>用于执行一个或多个安全功能的仪表系统。</a:t>
            </a:r>
            <a:endParaRPr lang="zh-CN" altLang="zh-CN" dirty="0">
              <a:latin typeface="华文楷体" panose="02010600040101010101" charset="-122"/>
              <a:ea typeface="华文楷体" panose="02010600040101010101" charset="-122"/>
              <a:sym typeface="+mn-ea"/>
            </a:endParaRPr>
          </a:p>
          <a:p>
            <a:pPr marL="0" indent="0" eaLnBrk="1" latinLnBrk="0" hangingPunct="1">
              <a:lnSpc>
                <a:spcPct val="150000"/>
              </a:lnSpc>
              <a:spcBef>
                <a:spcPts val="0"/>
              </a:spcBef>
              <a:buFont typeface="Wingdings" panose="05000000000000000000" pitchFamily="2" charset="2"/>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安全完整性分为</a:t>
            </a:r>
            <a:r>
              <a:rPr lang="zh-CN" altLang="en-US">
                <a:solidFill>
                  <a:srgbClr val="FBBF09"/>
                </a:solidFill>
                <a:latin typeface="华文楷体" panose="02010600040101010101" charset="-122"/>
                <a:ea typeface="华文楷体" panose="02010600040101010101" charset="-122"/>
              </a:rPr>
              <a:t>四个等级</a:t>
            </a:r>
            <a:r>
              <a:rPr lang="zh-CN" altLang="en-US">
                <a:latin typeface="华文楷体" panose="02010600040101010101" charset="-122"/>
                <a:ea typeface="华文楷体" panose="02010600040101010101" charset="-122"/>
              </a:rPr>
              <a:t>（</a:t>
            </a:r>
            <a:r>
              <a:rPr lang="en-US" altLang="zh-CN">
                <a:latin typeface="华文楷体" panose="02010600040101010101" charset="-122"/>
                <a:ea typeface="华文楷体" panose="02010600040101010101" charset="-122"/>
              </a:rPr>
              <a:t>SIL1-4</a:t>
            </a:r>
            <a:r>
              <a:rPr lang="zh-CN" altLang="en-US">
                <a:latin typeface="华文楷体" panose="02010600040101010101" charset="-122"/>
                <a:ea typeface="华文楷体" panose="02010600040101010101" charset="-122"/>
              </a:rPr>
              <a:t>，最高为</a:t>
            </a:r>
            <a:r>
              <a:rPr lang="en-US" altLang="zh-CN">
                <a:latin typeface="华文楷体" panose="02010600040101010101" charset="-122"/>
                <a:ea typeface="华文楷体" panose="02010600040101010101" charset="-122"/>
              </a:rPr>
              <a:t>SIL4</a:t>
            </a:r>
            <a:r>
              <a:rPr lang="zh-CN" altLang="en-US">
                <a:latin typeface="华文楷体" panose="02010600040101010101" charset="-122"/>
                <a:ea typeface="华文楷体" panose="02010600040101010101" charset="-122"/>
              </a:rPr>
              <a:t>级）。</a:t>
            </a:r>
            <a:endParaRPr lang="en-US" altLang="zh-CN">
              <a:latin typeface="华文楷体" panose="02010600040101010101" charset="-122"/>
              <a:ea typeface="华文楷体" panose="02010600040101010101"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62635" y="795020"/>
            <a:ext cx="8202295" cy="5587365"/>
          </a:xfrm>
        </p:spPr>
        <p:txBody>
          <a:bodyPr/>
          <a:p>
            <a:pPr marL="0" indent="0">
              <a:buNone/>
            </a:pPr>
            <a:r>
              <a:rPr kumimoji="0" lang="en-US" altLang="zh-CN" kern="1200">
                <a:ln>
                  <a:noFill/>
                </a:ln>
                <a:solidFill>
                  <a:srgbClr val="000000"/>
                </a:solidFill>
                <a:effectLst/>
                <a:uLnTx/>
                <a:uFillTx/>
                <a:latin typeface="华文楷体" panose="02010600040101010101" charset="-122"/>
                <a:ea typeface="华文楷体" panose="02010600040101010101" charset="-122"/>
                <a:sym typeface="+mn-ea"/>
              </a:rPr>
              <a:t>    </a:t>
            </a:r>
            <a:r>
              <a:rPr kumimoji="0" lang="zh-CN" altLang="en-US" kern="1200">
                <a:ln>
                  <a:noFill/>
                </a:ln>
                <a:solidFill>
                  <a:srgbClr val="000000"/>
                </a:solidFill>
                <a:effectLst/>
                <a:uLnTx/>
                <a:uFillTx/>
                <a:latin typeface="华文楷体" panose="02010600040101010101" charset="-122"/>
                <a:ea typeface="华文楷体" panose="02010600040101010101" charset="-122"/>
                <a:sym typeface="+mn-ea"/>
              </a:rPr>
              <a:t>工艺偏离正常值时，安全仪表系统（</a:t>
            </a:r>
            <a:r>
              <a:rPr kumimoji="0" lang="en-US" altLang="zh-CN" kern="1200">
                <a:ln>
                  <a:noFill/>
                </a:ln>
                <a:solidFill>
                  <a:srgbClr val="000000"/>
                </a:solidFill>
                <a:effectLst/>
                <a:uLnTx/>
                <a:uFillTx/>
                <a:latin typeface="华文楷体" panose="02010600040101010101" charset="-122"/>
                <a:ea typeface="华文楷体" panose="02010600040101010101" charset="-122"/>
                <a:sym typeface="+mn-ea"/>
              </a:rPr>
              <a:t>SIS</a:t>
            </a:r>
            <a:r>
              <a:rPr kumimoji="0" lang="zh-CN" altLang="en-US" kern="1200">
                <a:ln>
                  <a:noFill/>
                </a:ln>
                <a:solidFill>
                  <a:srgbClr val="000000"/>
                </a:solidFill>
                <a:effectLst/>
                <a:uLnTx/>
                <a:uFillTx/>
                <a:latin typeface="华文楷体" panose="02010600040101010101" charset="-122"/>
                <a:ea typeface="华文楷体" panose="02010600040101010101" charset="-122"/>
                <a:sym typeface="+mn-ea"/>
              </a:rPr>
              <a:t>）能把系统带回安全状态。</a:t>
            </a:r>
            <a:endParaRPr kumimoji="0" lang="zh-CN" altLang="en-US" kern="1200">
              <a:ln>
                <a:noFill/>
              </a:ln>
              <a:solidFill>
                <a:srgbClr val="000000"/>
              </a:solidFill>
              <a:effectLst/>
              <a:uLnTx/>
              <a:uFillTx/>
              <a:latin typeface="华文楷体" panose="02010600040101010101" charset="-122"/>
              <a:ea typeface="华文楷体" panose="02010600040101010101" charset="-122"/>
              <a:sym typeface="+mn-ea"/>
            </a:endParaRPr>
          </a:p>
          <a:p>
            <a:pPr marL="0" indent="0">
              <a:buNone/>
            </a:pPr>
            <a:endParaRPr kumimoji="0" lang="en-US" altLang="zh-CN" i="0" u="none" strike="noStrike" kern="1200" cap="none" spc="0" normalizeH="0" baseline="0" noProof="1">
              <a:ln>
                <a:noFill/>
              </a:ln>
              <a:solidFill>
                <a:srgbClr val="000000"/>
              </a:solidFill>
              <a:effectLst/>
              <a:uLnTx/>
              <a:uFillTx/>
              <a:latin typeface="华文楷体" panose="02010600040101010101" charset="-122"/>
              <a:ea typeface="华文楷体" panose="02010600040101010101" charset="-122"/>
              <a:cs typeface="+mn-cs"/>
              <a:sym typeface="+mn-ea"/>
            </a:endParaRPr>
          </a:p>
          <a:p>
            <a:pPr marL="0" indent="0">
              <a:buNone/>
            </a:pPr>
            <a:endParaRPr lang="zh-CN" altLang="en-US">
              <a:latin typeface="华文楷体" panose="02010600040101010101" charset="-122"/>
              <a:ea typeface="华文楷体" panose="02010600040101010101" charset="-122"/>
            </a:endParaRPr>
          </a:p>
        </p:txBody>
      </p:sp>
      <p:pic>
        <p:nvPicPr>
          <p:cNvPr id="81924" name="Picture 2" descr="C:\Documents and Settings\jianping.chen\Desktop\Picture4.png"/>
          <p:cNvPicPr>
            <a:picLocks noChangeAspect="1"/>
          </p:cNvPicPr>
          <p:nvPr/>
        </p:nvPicPr>
        <p:blipFill>
          <a:blip r:embed="rId1"/>
          <a:srcRect b="8347"/>
          <a:stretch>
            <a:fillRect/>
          </a:stretch>
        </p:blipFill>
        <p:spPr>
          <a:xfrm>
            <a:off x="786130" y="2270760"/>
            <a:ext cx="7962265" cy="394208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74370" y="734695"/>
            <a:ext cx="8290560" cy="564769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12.当流量仪表用于精确计量时，除</a:t>
            </a:r>
            <a:r>
              <a:rPr lang="en-US" altLang="zh-CN" u="sng">
                <a:latin typeface="华文楷体" panose="02010600040101010101" charset="-122"/>
                <a:ea typeface="华文楷体" panose="02010600040101010101" charset="-122"/>
              </a:rPr>
              <a:t>质量流量计之外</a:t>
            </a:r>
            <a:r>
              <a:rPr lang="en-US" altLang="zh-CN">
                <a:latin typeface="华文楷体" panose="02010600040101010101" charset="-122"/>
                <a:ea typeface="华文楷体" panose="02010600040101010101" charset="-122"/>
              </a:rPr>
              <a:t>的其他流量仪表应进行</a:t>
            </a:r>
            <a:r>
              <a:rPr lang="en-US" altLang="zh-CN">
                <a:solidFill>
                  <a:srgbClr val="FF0000"/>
                </a:solidFill>
                <a:latin typeface="华文楷体" panose="02010600040101010101" charset="-122"/>
                <a:ea typeface="华文楷体" panose="02010600040101010101" charset="-122"/>
              </a:rPr>
              <a:t>温度</a:t>
            </a:r>
            <a:r>
              <a:rPr lang="en-US" altLang="zh-CN">
                <a:latin typeface="华文楷体" panose="02010600040101010101" charset="-122"/>
                <a:ea typeface="华文楷体" panose="02010600040101010101" charset="-122"/>
              </a:rPr>
              <a:t>、</a:t>
            </a:r>
            <a:r>
              <a:rPr lang="en-US" altLang="zh-CN">
                <a:solidFill>
                  <a:srgbClr val="FF0000"/>
                </a:solidFill>
                <a:latin typeface="华文楷体" panose="02010600040101010101" charset="-122"/>
                <a:ea typeface="华文楷体" panose="02010600040101010101" charset="-122"/>
              </a:rPr>
              <a:t>压力</a:t>
            </a:r>
            <a:r>
              <a:rPr lang="en-US" altLang="zh-CN">
                <a:latin typeface="华文楷体" panose="02010600040101010101" charset="-122"/>
                <a:ea typeface="华文楷体" panose="02010600040101010101" charset="-122"/>
              </a:rPr>
              <a:t>或</a:t>
            </a:r>
            <a:r>
              <a:rPr lang="en-US" altLang="zh-CN">
                <a:solidFill>
                  <a:srgbClr val="FF0000"/>
                </a:solidFill>
                <a:latin typeface="华文楷体" panose="02010600040101010101" charset="-122"/>
                <a:ea typeface="华文楷体" panose="02010600040101010101" charset="-122"/>
              </a:rPr>
              <a:t>密度</a:t>
            </a:r>
            <a:r>
              <a:rPr lang="en-US" altLang="zh-CN">
                <a:latin typeface="华文楷体" panose="02010600040101010101" charset="-122"/>
                <a:ea typeface="华文楷体" panose="02010600040101010101" charset="-122"/>
              </a:rPr>
              <a:t>补偿。</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13.安装在工艺管道上的温度计套管和插入式流量计应做振动频率及应力计算，并根据计算结果采取防冲折断措施。</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14.在管道振动较强、介质高温或低温和位置难以靠近的工艺管线上安装的在线流量计应选用分体式流量变送器。</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15.安装在爆炸危险区域内现场仪表的接线盒应选用</a:t>
            </a:r>
            <a:r>
              <a:rPr lang="en-US" altLang="zh-CN">
                <a:solidFill>
                  <a:srgbClr val="FF0000"/>
                </a:solidFill>
                <a:latin typeface="华文楷体" panose="02010600040101010101" charset="-122"/>
                <a:ea typeface="华文楷体" panose="02010600040101010101" charset="-122"/>
              </a:rPr>
              <a:t>隔爆型</a:t>
            </a:r>
            <a:r>
              <a:rPr lang="en-US" altLang="zh-CN">
                <a:latin typeface="华文楷体" panose="02010600040101010101" charset="-122"/>
                <a:ea typeface="华文楷体" panose="02010600040101010101" charset="-122"/>
              </a:rPr>
              <a:t>(</a:t>
            </a:r>
            <a:r>
              <a:rPr lang="en-US" altLang="zh-CN">
                <a:latin typeface="+mj-lt"/>
                <a:ea typeface="华文楷体" panose="02010600040101010101" charset="-122"/>
                <a:cs typeface="+mj-lt"/>
              </a:rPr>
              <a:t>Exd</a:t>
            </a:r>
            <a:r>
              <a:rPr lang="en-US" altLang="zh-CN">
                <a:latin typeface="华文楷体" panose="02010600040101010101" charset="-122"/>
                <a:ea typeface="华文楷体" panose="02010600040101010101" charset="-122"/>
              </a:rPr>
              <a:t>)或</a:t>
            </a:r>
            <a:r>
              <a:rPr lang="en-US" altLang="zh-CN">
                <a:solidFill>
                  <a:srgbClr val="FF0000"/>
                </a:solidFill>
                <a:latin typeface="华文楷体" panose="02010600040101010101" charset="-122"/>
                <a:ea typeface="华文楷体" panose="02010600040101010101" charset="-122"/>
              </a:rPr>
              <a:t>增安型</a:t>
            </a:r>
            <a:r>
              <a:rPr lang="en-US" altLang="zh-CN">
                <a:latin typeface="华文楷体" panose="02010600040101010101" charset="-122"/>
                <a:ea typeface="华文楷体" panose="02010600040101010101" charset="-122"/>
              </a:rPr>
              <a:t>(</a:t>
            </a:r>
            <a:r>
              <a:rPr lang="en-US" altLang="zh-CN">
                <a:latin typeface="+mj-lt"/>
                <a:ea typeface="方正楷体_GB2312" panose="02000000000000000000" charset="-122"/>
                <a:cs typeface="+mj-lt"/>
              </a:rPr>
              <a:t>Exe</a:t>
            </a:r>
            <a:r>
              <a:rPr lang="en-US" altLang="zh-CN">
                <a:latin typeface="华文楷体" panose="02010600040101010101" charset="-122"/>
                <a:ea typeface="华文楷体" panose="02010600040101010101" charset="-122"/>
              </a:rPr>
              <a:t>);应首选低铜铝合金外壳，也可选用不锈钢或增强型聚酯外壳；接线盒应配有足够的接线端子和电气接口。</a:t>
            </a:r>
            <a:endParaRPr lang="en-US" altLang="zh-CN">
              <a:latin typeface="华文楷体" panose="02010600040101010101" charset="-122"/>
              <a:ea typeface="华文楷体" panose="02010600040101010101"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82320" y="737870"/>
            <a:ext cx="8182610" cy="5644515"/>
          </a:xfrm>
        </p:spPr>
        <p:txBody>
          <a:bodyPr/>
          <a:p>
            <a:pPr marL="0" indent="0">
              <a:buNone/>
            </a:pPr>
            <a:r>
              <a:rPr lang="en-US" altLang="zh-CN" b="1">
                <a:solidFill>
                  <a:srgbClr val="7030A0"/>
                </a:solidFill>
                <a:latin typeface="华文楷体" panose="02010600040101010101" charset="-122"/>
                <a:ea typeface="华文楷体" panose="02010600040101010101" charset="-122"/>
              </a:rPr>
              <a:t>    2. SIS系统的特点</a:t>
            </a:r>
            <a:endParaRPr lang="en-US" altLang="zh-CN" b="1">
              <a:solidFill>
                <a:srgbClr val="7030A0"/>
              </a:solidFill>
              <a:latin typeface="华文楷体" panose="02010600040101010101" charset="-122"/>
              <a:ea typeface="华文楷体" panose="02010600040101010101" charset="-122"/>
            </a:endParaRPr>
          </a:p>
          <a:p>
            <a:pPr marL="0" indent="0" eaLnBrk="1" latinLnBrk="0" hangingPunct="1">
              <a:lnSpc>
                <a:spcPct val="150000"/>
              </a:lnSpc>
              <a:spcBef>
                <a:spcPts val="0"/>
              </a:spcBef>
              <a:buNone/>
            </a:pPr>
            <a:r>
              <a:rPr lang="en-US" dirty="0">
                <a:solidFill>
                  <a:srgbClr val="2F2F2F"/>
                </a:solidFill>
                <a:latin typeface="华文楷体" panose="02010600040101010101" charset="-122"/>
                <a:ea typeface="华文楷体" panose="02010600040101010101" charset="-122"/>
                <a:cs typeface="华文楷体" panose="02010600040101010101" charset="-122"/>
                <a:sym typeface="+mn-ea"/>
              </a:rPr>
              <a:t>    </a:t>
            </a:r>
            <a:r>
              <a:rPr dirty="0">
                <a:solidFill>
                  <a:srgbClr val="2F2F2F"/>
                </a:solidFill>
                <a:latin typeface="华文楷体" panose="02010600040101010101" charset="-122"/>
                <a:ea typeface="华文楷体" panose="02010600040101010101" charset="-122"/>
                <a:cs typeface="华文楷体" panose="02010600040101010101" charset="-122"/>
                <a:sym typeface="+mn-ea"/>
              </a:rPr>
              <a:t>⑴</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独立于过程控制</a:t>
            </a:r>
            <a:r>
              <a:rPr lang="zh-CN" altLang="en-GB" dirty="0">
                <a:solidFill>
                  <a:srgbClr val="3180D7"/>
                </a:solidFill>
                <a:latin typeface="华文楷体" panose="02010600040101010101" charset="-122"/>
                <a:ea typeface="华文楷体" panose="02010600040101010101" charset="-122"/>
                <a:cs typeface="华文楷体" panose="02010600040101010101" charset="-122"/>
                <a:sym typeface="+mn-ea"/>
              </a:rPr>
              <a:t>（含检测</a:t>
            </a:r>
            <a:r>
              <a:rPr lang="zh-CN" altLang="en-US" dirty="0">
                <a:solidFill>
                  <a:srgbClr val="3180D7"/>
                </a:solidFill>
                <a:latin typeface="华文楷体" panose="02010600040101010101" charset="-122"/>
                <a:ea typeface="华文楷体" panose="02010600040101010101" charset="-122"/>
                <a:cs typeface="华文楷体" panose="02010600040101010101" charset="-122"/>
                <a:sym typeface="+mn-ea"/>
              </a:rPr>
              <a:t>、逻辑控制器</a:t>
            </a:r>
            <a:r>
              <a:rPr lang="zh-CN" altLang="en-GB" dirty="0">
                <a:solidFill>
                  <a:srgbClr val="3180D7"/>
                </a:solidFill>
                <a:latin typeface="华文楷体" panose="02010600040101010101" charset="-122"/>
                <a:ea typeface="华文楷体" panose="02010600040101010101" charset="-122"/>
                <a:cs typeface="华文楷体" panose="02010600040101010101" charset="-122"/>
                <a:sym typeface="+mn-ea"/>
              </a:rPr>
              <a:t>和执行单元）</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a:t>
            </a:r>
            <a:endParaRPr lang="zh-CN" altLang="en-GB" dirty="0">
              <a:latin typeface="华文楷体" panose="02010600040101010101" charset="-122"/>
              <a:ea typeface="华文楷体" panose="02010600040101010101" charset="-122"/>
              <a:cs typeface="华文楷体" panose="02010600040101010101" charset="-122"/>
            </a:endParaRPr>
          </a:p>
          <a:p>
            <a:pPr marL="0" indent="0" eaLnBrk="1" latinLnBrk="0" hangingPunct="1">
              <a:lnSpc>
                <a:spcPct val="150000"/>
              </a:lnSpc>
              <a:spcBef>
                <a:spcPts val="0"/>
              </a:spcBef>
              <a:buNone/>
            </a:pPr>
            <a:r>
              <a:rPr lang="en-US" dirty="0">
                <a:solidFill>
                  <a:srgbClr val="2F2F2F"/>
                </a:solidFill>
                <a:latin typeface="华文楷体" panose="02010600040101010101" charset="-122"/>
                <a:ea typeface="华文楷体" panose="02010600040101010101" charset="-122"/>
                <a:cs typeface="华文楷体" panose="02010600040101010101" charset="-122"/>
                <a:sym typeface="+mn-ea"/>
              </a:rPr>
              <a:t>    </a:t>
            </a:r>
            <a:r>
              <a:rPr dirty="0">
                <a:solidFill>
                  <a:srgbClr val="2F2F2F"/>
                </a:solidFill>
                <a:latin typeface="华文楷体" panose="02010600040101010101" charset="-122"/>
                <a:ea typeface="华文楷体" panose="02010600040101010101" charset="-122"/>
                <a:cs typeface="华文楷体" panose="02010600040101010101" charset="-122"/>
                <a:sym typeface="+mn-ea"/>
              </a:rPr>
              <a:t>⑵</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控制系统</a:t>
            </a:r>
            <a:r>
              <a:rPr lang="zh-CN" altLang="en-GB" dirty="0">
                <a:solidFill>
                  <a:srgbClr val="2F2F2F"/>
                </a:solidFill>
                <a:latin typeface="华文楷体" panose="02010600040101010101" charset="-122"/>
                <a:ea typeface="华文楷体" panose="02010600040101010101" charset="-122"/>
                <a:cs typeface="华文楷体" panose="02010600040101010101" charset="-122"/>
                <a:sym typeface="+mn-ea"/>
              </a:rPr>
              <a:t>容错结构</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a:t>
            </a:r>
            <a:r>
              <a:rPr lang="zh-CN" altLang="zh-CN" dirty="0">
                <a:latin typeface="华文楷体" panose="02010600040101010101" charset="-122"/>
                <a:ea typeface="华文楷体" panose="02010600040101010101" charset="-122"/>
                <a:cs typeface="华文楷体" panose="02010600040101010101" charset="-122"/>
                <a:sym typeface="+mn-ea"/>
              </a:rPr>
              <a:t>当硬件或软件部分故障时，能够识别故障并使故障旁路，进而继续执行指定的功能。或在硬件和软件发生故障的情况下，系统仍具有继续运行的能力。</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a:t>
            </a:r>
            <a:r>
              <a:rPr lang="zh-CN" altLang="en-GB" dirty="0">
                <a:solidFill>
                  <a:srgbClr val="2F2F2F"/>
                </a:solidFill>
                <a:latin typeface="华文楷体" panose="02010600040101010101" charset="-122"/>
                <a:ea typeface="华文楷体" panose="02010600040101010101" charset="-122"/>
                <a:cs typeface="华文楷体" panose="02010600040101010101" charset="-122"/>
                <a:sym typeface="+mn-ea"/>
              </a:rPr>
              <a:t>。</a:t>
            </a:r>
            <a:endParaRPr lang="zh-CN" altLang="en-GB" dirty="0">
              <a:latin typeface="华文楷体" panose="02010600040101010101" charset="-122"/>
              <a:ea typeface="华文楷体" panose="02010600040101010101" charset="-122"/>
              <a:cs typeface="华文楷体" panose="02010600040101010101" charset="-122"/>
            </a:endParaRPr>
          </a:p>
          <a:p>
            <a:pPr marL="0" indent="0" eaLnBrk="1" latinLnBrk="0" hangingPunct="1">
              <a:lnSpc>
                <a:spcPct val="150000"/>
              </a:lnSpc>
              <a:spcBef>
                <a:spcPts val="0"/>
              </a:spcBef>
              <a:buNone/>
            </a:pPr>
            <a:r>
              <a:rPr lang="en-US" dirty="0">
                <a:solidFill>
                  <a:srgbClr val="2F2F2F"/>
                </a:solidFill>
                <a:latin typeface="华文楷体" panose="02010600040101010101" charset="-122"/>
                <a:ea typeface="华文楷体" panose="02010600040101010101" charset="-122"/>
                <a:cs typeface="华文楷体" panose="02010600040101010101" charset="-122"/>
                <a:sym typeface="+mn-ea"/>
              </a:rPr>
              <a:t>    </a:t>
            </a:r>
            <a:r>
              <a:rPr dirty="0">
                <a:solidFill>
                  <a:srgbClr val="2F2F2F"/>
                </a:solidFill>
                <a:latin typeface="华文楷体" panose="02010600040101010101" charset="-122"/>
                <a:ea typeface="华文楷体" panose="02010600040101010101" charset="-122"/>
                <a:cs typeface="华文楷体" panose="02010600040101010101" charset="-122"/>
                <a:sym typeface="+mn-ea"/>
              </a:rPr>
              <a:t>⑶</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控制系统</a:t>
            </a:r>
            <a:r>
              <a:rPr lang="zh-CN" altLang="en-GB" dirty="0">
                <a:solidFill>
                  <a:srgbClr val="2F2F2F"/>
                </a:solidFill>
                <a:latin typeface="华文楷体" panose="02010600040101010101" charset="-122"/>
                <a:ea typeface="华文楷体" panose="02010600040101010101" charset="-122"/>
                <a:cs typeface="华文楷体" panose="02010600040101010101" charset="-122"/>
                <a:sym typeface="+mn-ea"/>
              </a:rPr>
              <a:t>应为故障安全型</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（有权威机构的安全认证）。</a:t>
            </a:r>
            <a:endParaRPr lang="zh-CN" altLang="en-GB" dirty="0">
              <a:latin typeface="华文楷体" panose="02010600040101010101" charset="-122"/>
              <a:ea typeface="华文楷体" panose="02010600040101010101" charset="-122"/>
              <a:cs typeface="华文楷体" panose="02010600040101010101" charset="-122"/>
            </a:endParaRPr>
          </a:p>
          <a:p>
            <a:pPr marL="0" indent="0" eaLnBrk="1" latinLnBrk="0" hangingPunct="1">
              <a:lnSpc>
                <a:spcPct val="150000"/>
              </a:lnSpc>
              <a:spcBef>
                <a:spcPts val="0"/>
              </a:spcBef>
              <a:buNone/>
            </a:pPr>
            <a:r>
              <a:rPr lang="en-US" dirty="0">
                <a:solidFill>
                  <a:srgbClr val="2F2F2F"/>
                </a:solidFill>
                <a:latin typeface="华文楷体" panose="02010600040101010101" charset="-122"/>
                <a:ea typeface="华文楷体" panose="02010600040101010101" charset="-122"/>
                <a:cs typeface="华文楷体" panose="02010600040101010101" charset="-122"/>
                <a:sym typeface="+mn-ea"/>
              </a:rPr>
              <a:t>    </a:t>
            </a:r>
            <a:r>
              <a:rPr dirty="0">
                <a:solidFill>
                  <a:srgbClr val="2F2F2F"/>
                </a:solidFill>
                <a:latin typeface="华文楷体" panose="02010600040101010101" charset="-122"/>
                <a:ea typeface="华文楷体" panose="02010600040101010101" charset="-122"/>
                <a:cs typeface="华文楷体" panose="02010600040101010101" charset="-122"/>
                <a:sym typeface="+mn-ea"/>
              </a:rPr>
              <a:t>⑷</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控制系统冗余</a:t>
            </a:r>
            <a:r>
              <a:rPr lang="zh-CN" altLang="en-GB" dirty="0">
                <a:solidFill>
                  <a:srgbClr val="2F2F2F"/>
                </a:solidFill>
                <a:latin typeface="华文楷体" panose="02010600040101010101" charset="-122"/>
                <a:ea typeface="华文楷体" panose="02010600040101010101" charset="-122"/>
                <a:cs typeface="华文楷体" panose="02010600040101010101" charset="-122"/>
                <a:sym typeface="+mn-ea"/>
              </a:rPr>
              <a:t>结构</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a:t>
            </a:r>
            <a:r>
              <a:rPr lang="zh-CN" altLang="zh-CN" dirty="0">
                <a:latin typeface="华文楷体" panose="02010600040101010101" charset="-122"/>
                <a:ea typeface="华文楷体" panose="02010600040101010101" charset="-122"/>
                <a:cs typeface="华文楷体" panose="02010600040101010101" charset="-122"/>
                <a:sym typeface="+mn-ea"/>
              </a:rPr>
              <a:t>具有指定的独立的</a:t>
            </a:r>
            <a:r>
              <a:rPr lang="en-US" altLang="zh-CN" dirty="0">
                <a:latin typeface="华文楷体" panose="02010600040101010101" charset="-122"/>
                <a:ea typeface="华文楷体" panose="02010600040101010101" charset="-122"/>
                <a:cs typeface="华文楷体" panose="02010600040101010101" charset="-122"/>
                <a:sym typeface="+mn-ea"/>
              </a:rPr>
              <a:t>N</a:t>
            </a:r>
            <a:r>
              <a:rPr lang="zh-CN" altLang="zh-CN" dirty="0">
                <a:latin typeface="华文楷体" panose="02010600040101010101" charset="-122"/>
                <a:ea typeface="华文楷体" panose="02010600040101010101" charset="-122"/>
                <a:cs typeface="华文楷体" panose="02010600040101010101" charset="-122"/>
                <a:sym typeface="+mn-ea"/>
              </a:rPr>
              <a:t>：</a:t>
            </a:r>
            <a:r>
              <a:rPr lang="en-US" altLang="zh-CN" dirty="0">
                <a:latin typeface="华文楷体" panose="02010600040101010101" charset="-122"/>
                <a:ea typeface="华文楷体" panose="02010600040101010101" charset="-122"/>
                <a:cs typeface="华文楷体" panose="02010600040101010101" charset="-122"/>
                <a:sym typeface="+mn-ea"/>
              </a:rPr>
              <a:t>1</a:t>
            </a:r>
            <a:r>
              <a:rPr lang="zh-CN" altLang="zh-CN" dirty="0">
                <a:latin typeface="华文楷体" panose="02010600040101010101" charset="-122"/>
                <a:ea typeface="华文楷体" panose="02010600040101010101" charset="-122"/>
                <a:cs typeface="华文楷体" panose="02010600040101010101" charset="-122"/>
                <a:sym typeface="+mn-ea"/>
              </a:rPr>
              <a:t>重元件，并且可以自动地检测故障，切换到后备设备上</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a:t>
            </a:r>
            <a:r>
              <a:rPr lang="zh-CN" altLang="en-GB" dirty="0">
                <a:solidFill>
                  <a:srgbClr val="2F2F2F"/>
                </a:solidFill>
                <a:latin typeface="华文楷体" panose="02010600040101010101" charset="-122"/>
                <a:ea typeface="华文楷体" panose="02010600040101010101" charset="-122"/>
                <a:cs typeface="华文楷体" panose="02010600040101010101" charset="-122"/>
                <a:sym typeface="+mn-ea"/>
              </a:rPr>
              <a:t>。</a:t>
            </a:r>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61365" y="739775"/>
            <a:ext cx="8203565" cy="5642610"/>
          </a:xfrm>
        </p:spPr>
        <p:txBody>
          <a:bodyPr/>
          <a:p>
            <a:pPr marL="0" indent="0">
              <a:buNone/>
            </a:pPr>
            <a:r>
              <a:rPr lang="en-US" altLang="zh-CN" b="1">
                <a:latin typeface="华文楷体" panose="02010600040101010101" charset="-122"/>
                <a:ea typeface="华文楷体" panose="02010600040101010101" charset="-122"/>
              </a:rPr>
              <a:t>    </a:t>
            </a:r>
            <a:r>
              <a:rPr lang="zh-CN" altLang="en-US" b="1">
                <a:latin typeface="华文楷体" panose="02010600040101010101" charset="-122"/>
                <a:ea typeface="华文楷体" panose="02010600040101010101" charset="-122"/>
              </a:rPr>
              <a:t>四、紧急停车系统（</a:t>
            </a:r>
            <a:r>
              <a:rPr lang="en-US" altLang="zh-CN" b="1">
                <a:latin typeface="华文楷体" panose="02010600040101010101" charset="-122"/>
                <a:ea typeface="华文楷体" panose="02010600040101010101" charset="-122"/>
              </a:rPr>
              <a:t>ESD</a:t>
            </a:r>
            <a:r>
              <a:rPr lang="zh-CN" altLang="en-US" b="1">
                <a:latin typeface="华文楷体" panose="02010600040101010101" charset="-122"/>
                <a:ea typeface="华文楷体" panose="02010600040101010101" charset="-122"/>
              </a:rPr>
              <a:t>）</a:t>
            </a:r>
            <a:endParaRPr lang="zh-CN" altLang="en-US" b="1">
              <a:latin typeface="华文楷体" panose="02010600040101010101" charset="-122"/>
              <a:ea typeface="华文楷体" panose="02010600040101010101" charset="-122"/>
            </a:endParaRPr>
          </a:p>
          <a:p>
            <a:pPr marL="0" indent="0">
              <a:lnSpc>
                <a:spcPct val="250000"/>
              </a:lnSpc>
              <a:buNone/>
            </a:pPr>
            <a:r>
              <a:rPr lang="en-US" altLang="zh-CN" dirty="0">
                <a:solidFill>
                  <a:srgbClr val="FF0000"/>
                </a:solidFill>
                <a:latin typeface="Calibri" panose="020F0502020204030204" pitchFamily="34" charset="0"/>
                <a:ea typeface="微软雅黑" panose="020B0503020204020204" pitchFamily="34" charset="-122"/>
                <a:sym typeface="+mn-ea"/>
              </a:rPr>
              <a:t>    </a:t>
            </a:r>
            <a:r>
              <a:rPr lang="en-US" altLang="zh-CN" dirty="0">
                <a:solidFill>
                  <a:srgbClr val="FF0000"/>
                </a:solidFill>
                <a:latin typeface="华文楷体" panose="02010600040101010101" charset="-122"/>
                <a:ea typeface="华文楷体" panose="02010600040101010101" charset="-122"/>
                <a:cs typeface="华文楷体" panose="02010600040101010101" charset="-122"/>
                <a:sym typeface="+mn-ea"/>
              </a:rPr>
              <a:t>ESD</a:t>
            </a:r>
            <a:r>
              <a:rPr lang="zh-CN" altLang="en-US" dirty="0">
                <a:solidFill>
                  <a:srgbClr val="FF0000"/>
                </a:solidFill>
                <a:latin typeface="华文楷体" panose="02010600040101010101" charset="-122"/>
                <a:ea typeface="华文楷体" panose="02010600040101010101" charset="-122"/>
                <a:cs typeface="华文楷体" panose="02010600040101010101" charset="-122"/>
                <a:sym typeface="+mn-ea"/>
              </a:rPr>
              <a:t>是</a:t>
            </a:r>
            <a:r>
              <a:rPr lang="en-US" altLang="zh-CN" dirty="0">
                <a:solidFill>
                  <a:srgbClr val="FF0000"/>
                </a:solidFill>
                <a:latin typeface="华文楷体" panose="02010600040101010101" charset="-122"/>
                <a:ea typeface="华文楷体" panose="02010600040101010101" charset="-122"/>
                <a:cs typeface="华文楷体" panose="02010600040101010101" charset="-122"/>
                <a:sym typeface="+mn-ea"/>
              </a:rPr>
              <a:t>SIS</a:t>
            </a:r>
            <a:r>
              <a:rPr lang="zh-CN" altLang="en-US" dirty="0">
                <a:solidFill>
                  <a:srgbClr val="FF0000"/>
                </a:solidFill>
                <a:latin typeface="华文楷体" panose="02010600040101010101" charset="-122"/>
                <a:ea typeface="华文楷体" panose="02010600040101010101" charset="-122"/>
                <a:cs typeface="华文楷体" panose="02010600040101010101" charset="-122"/>
                <a:sym typeface="+mn-ea"/>
              </a:rPr>
              <a:t>的一个环节，注重的是切断功能，具有以下特点：</a:t>
            </a:r>
            <a:endParaRPr lang="zh-CN" altLang="en-US" dirty="0">
              <a:solidFill>
                <a:srgbClr val="FF0000"/>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ct val="200000"/>
              </a:lnSpc>
              <a:spcBef>
                <a:spcPts val="0"/>
              </a:spcBef>
              <a:buNone/>
            </a:pPr>
            <a:r>
              <a:rPr lang="zh-CN" altLang="en-US" dirty="0">
                <a:solidFill>
                  <a:srgbClr val="FF0000"/>
                </a:solidFill>
                <a:latin typeface="Calibri" panose="020F0502020204030204" pitchFamily="34" charset="0"/>
                <a:ea typeface="微软雅黑" panose="020B0503020204020204" pitchFamily="34" charset="-122"/>
                <a:sym typeface="+mn-ea"/>
              </a:rPr>
              <a:t> </a:t>
            </a:r>
            <a:r>
              <a:rPr lang="en-US" altLang="zh-CN" dirty="0">
                <a:solidFill>
                  <a:srgbClr val="FF0000"/>
                </a:solidFill>
                <a:latin typeface="Calibri" panose="020F0502020204030204" pitchFamily="34" charset="0"/>
                <a:ea typeface="微软雅黑" panose="020B0503020204020204" pitchFamily="34" charset="-122"/>
                <a:sym typeface="+mn-ea"/>
              </a:rPr>
              <a:t>   </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1.</a:t>
            </a:r>
            <a:r>
              <a:rPr lang="en-US" altLang="zh-CN" dirty="0">
                <a:solidFill>
                  <a:srgbClr val="2F2F2F"/>
                </a:solidFill>
                <a:latin typeface="华文楷体" panose="02010600040101010101" charset="-122"/>
                <a:ea typeface="华文楷体" panose="02010600040101010101" charset="-122"/>
                <a:cs typeface="华文楷体" panose="02010600040101010101" charset="-122"/>
                <a:sym typeface="+mn-ea"/>
              </a:rPr>
              <a:t> </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要独立于过程控制（含控制器和执行单元）。</a:t>
            </a:r>
            <a:endParaRPr lang="zh-CN" altLang="en-US" dirty="0">
              <a:solidFill>
                <a:srgbClr val="2F2F2F"/>
              </a:solidFill>
              <a:latin typeface="华文楷体" panose="02010600040101010101" charset="-122"/>
              <a:ea typeface="华文楷体" panose="02010600040101010101" charset="-122"/>
              <a:cs typeface="华文楷体" panose="02010600040101010101" charset="-122"/>
            </a:endParaRPr>
          </a:p>
          <a:p>
            <a:pPr marL="0" indent="0" eaLnBrk="1" latinLnBrk="0" hangingPunct="1">
              <a:lnSpc>
                <a:spcPct val="200000"/>
              </a:lnSpc>
              <a:spcBef>
                <a:spcPts val="0"/>
              </a:spcBef>
              <a:buNone/>
            </a:pPr>
            <a:r>
              <a:rPr lang="en-US" altLang="zh-CN" dirty="0">
                <a:solidFill>
                  <a:srgbClr val="2F2F2F"/>
                </a:solidFill>
                <a:latin typeface="华文楷体" panose="02010600040101010101" charset="-122"/>
                <a:ea typeface="华文楷体" panose="02010600040101010101" charset="-122"/>
                <a:cs typeface="华文楷体" panose="02010600040101010101" charset="-122"/>
                <a:sym typeface="+mn-ea"/>
              </a:rPr>
              <a:t>    2. </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控制系统应为故障安全型，且经过权威机构认证，取得了相应安全等级证书;</a:t>
            </a:r>
            <a:endPar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ct val="200000"/>
              </a:lnSpc>
              <a:spcBef>
                <a:spcPts val="0"/>
              </a:spcBef>
              <a:buNone/>
            </a:pPr>
            <a:r>
              <a:rPr lang="en-US" altLang="zh-CN" dirty="0">
                <a:solidFill>
                  <a:srgbClr val="2F2F2F"/>
                </a:solidFill>
                <a:latin typeface="华文楷体" panose="02010600040101010101" charset="-122"/>
                <a:ea typeface="华文楷体" panose="02010600040101010101" charset="-122"/>
                <a:cs typeface="华文楷体" panose="02010600040101010101" charset="-122"/>
                <a:sym typeface="+mn-ea"/>
              </a:rPr>
              <a:t>    3. </a:t>
            </a:r>
            <a:r>
              <a:rPr lang="zh-CN" altLang="en-US" dirty="0">
                <a:solidFill>
                  <a:srgbClr val="2F2F2F"/>
                </a:solidFill>
                <a:latin typeface="华文楷体" panose="02010600040101010101" charset="-122"/>
                <a:ea typeface="华文楷体" panose="02010600040101010101" charset="-122"/>
                <a:cs typeface="华文楷体" panose="02010600040101010101" charset="-122"/>
                <a:sym typeface="+mn-ea"/>
              </a:rPr>
              <a:t>大部分采用安全型PLC来完成。</a:t>
            </a:r>
            <a:endParaRPr lang="zh-CN" altLang="en-US" dirty="0">
              <a:solidFill>
                <a:srgbClr val="2F2F2F"/>
              </a:solidFill>
              <a:latin typeface="华文楷体" panose="02010600040101010101" charset="-122"/>
              <a:ea typeface="华文楷体" panose="02010600040101010101" charset="-122"/>
              <a:cs typeface="华文楷体" panose="02010600040101010101" charset="-122"/>
            </a:endParaRPr>
          </a:p>
          <a:p>
            <a:pPr marL="0" indent="0">
              <a:buNone/>
            </a:pPr>
            <a:endParaRPr lang="zh-CN" altLang="en-US" dirty="0">
              <a:solidFill>
                <a:srgbClr val="2F2F2F"/>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39775" y="1277620"/>
            <a:ext cx="8225155" cy="5320030"/>
          </a:xfrm>
        </p:spPr>
        <p:txBody>
          <a:bodyPr/>
          <a:p>
            <a:pPr marL="0" indent="0" eaLnBrk="1" latinLnBrk="0" hangingPunct="1">
              <a:lnSpc>
                <a:spcPts val="3100"/>
              </a:lnSpc>
              <a:spcBef>
                <a:spcPts val="0"/>
              </a:spcBef>
              <a:buNone/>
            </a:pPr>
            <a:r>
              <a:rPr lang="zh-CN" altLang="en-US" b="1">
                <a:latin typeface="华文楷体" panose="02010600040101010101" charset="-122"/>
                <a:ea typeface="华文楷体" panose="02010600040101010101" charset="-122"/>
              </a:rPr>
              <a:t>一、火灾自动报警系统</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zh-CN" altLang="en-US" b="1">
                <a:latin typeface="华文楷体" panose="02010600040101010101" charset="-122"/>
                <a:ea typeface="华文楷体" panose="02010600040101010101" charset="-122"/>
              </a:rPr>
              <a:t> </a:t>
            </a:r>
            <a:r>
              <a:rPr lang="en-US" altLang="zh-CN" b="1">
                <a:latin typeface="华文楷体" panose="02010600040101010101" charset="-122"/>
                <a:ea typeface="华文楷体" panose="02010600040101010101" charset="-122"/>
              </a:rPr>
              <a:t>   1. </a:t>
            </a:r>
            <a:r>
              <a:rPr lang="zh-CN" altLang="en-US" b="1">
                <a:latin typeface="华文楷体" panose="02010600040101010101" charset="-122"/>
                <a:ea typeface="华文楷体" panose="02010600040101010101" charset="-122"/>
              </a:rPr>
              <a:t>术语与定义</a:t>
            </a:r>
            <a:endParaRPr lang="zh-CN" altLang="en-US" b="1">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solidFill>
                  <a:srgbClr val="FF0000"/>
                </a:solidFill>
                <a:latin typeface="华文楷体" panose="02010600040101010101" charset="-122"/>
                <a:ea typeface="华文楷体" panose="02010600040101010101" charset="-122"/>
                <a:sym typeface="+mn-ea"/>
              </a:rPr>
              <a:t>火灾自动报警系统</a:t>
            </a:r>
            <a:r>
              <a:rPr lang="zh-CN" altLang="en-US">
                <a:latin typeface="华文楷体" panose="02010600040101010101" charset="-122"/>
                <a:ea typeface="华文楷体" panose="02010600040101010101" charset="-122"/>
                <a:sym typeface="+mn-ea"/>
              </a:rPr>
              <a:t>：</a:t>
            </a:r>
            <a:r>
              <a:rPr lang="zh-CN" altLang="en-US">
                <a:solidFill>
                  <a:srgbClr val="00B050"/>
                </a:solidFill>
                <a:latin typeface="华文楷体" panose="02010600040101010101" charset="-122"/>
                <a:ea typeface="华文楷体" panose="02010600040101010101" charset="-122"/>
              </a:rPr>
              <a:t>探测</a:t>
            </a:r>
            <a:r>
              <a:rPr lang="zh-CN" altLang="en-US">
                <a:latin typeface="华文楷体" panose="02010600040101010101" charset="-122"/>
                <a:ea typeface="华文楷体" panose="02010600040101010101" charset="-122"/>
              </a:rPr>
              <a:t>火灾早期特征、</a:t>
            </a:r>
            <a:r>
              <a:rPr lang="zh-CN" altLang="en-US">
                <a:solidFill>
                  <a:srgbClr val="00B050"/>
                </a:solidFill>
                <a:latin typeface="华文楷体" panose="02010600040101010101" charset="-122"/>
                <a:ea typeface="华文楷体" panose="02010600040101010101" charset="-122"/>
              </a:rPr>
              <a:t>发出</a:t>
            </a:r>
            <a:r>
              <a:rPr lang="zh-CN" altLang="en-US">
                <a:latin typeface="华文楷体" panose="02010600040101010101" charset="-122"/>
                <a:ea typeface="华文楷体" panose="02010600040101010101" charset="-122"/>
              </a:rPr>
              <a:t>火灾报警信号，为人员疏散、防止火灾蔓延和启动自动灭火设备提供</a:t>
            </a:r>
            <a:r>
              <a:rPr lang="zh-CN" altLang="en-US">
                <a:solidFill>
                  <a:srgbClr val="00B050"/>
                </a:solidFill>
                <a:latin typeface="华文楷体" panose="02010600040101010101" charset="-122"/>
                <a:ea typeface="华文楷体" panose="02010600040101010101" charset="-122"/>
              </a:rPr>
              <a:t>控制与指示</a:t>
            </a:r>
            <a:r>
              <a:rPr lang="zh-CN" altLang="en-US">
                <a:latin typeface="华文楷体" panose="02010600040101010101" charset="-122"/>
                <a:ea typeface="华文楷体" panose="02010600040101010101" charset="-122"/>
              </a:rPr>
              <a:t>的消防系统。</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solidFill>
                  <a:srgbClr val="FF0000"/>
                </a:solidFill>
                <a:latin typeface="华文楷体" panose="02010600040101010101" charset="-122"/>
                <a:ea typeface="华文楷体" panose="02010600040101010101" charset="-122"/>
              </a:rPr>
              <a:t>报警区域</a:t>
            </a:r>
            <a:r>
              <a:rPr lang="zh-CN" altLang="en-US">
                <a:latin typeface="华文楷体" panose="02010600040101010101" charset="-122"/>
                <a:ea typeface="华文楷体" panose="02010600040101010101" charset="-122"/>
              </a:rPr>
              <a:t>：将火灾自动报警系统的警戒范围按防火分区或楼层等划分的单元。</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solidFill>
                  <a:srgbClr val="FF0000"/>
                </a:solidFill>
                <a:latin typeface="华文楷体" panose="02010600040101010101" charset="-122"/>
                <a:ea typeface="华文楷体" panose="02010600040101010101" charset="-122"/>
              </a:rPr>
              <a:t>保护面积</a:t>
            </a:r>
            <a:r>
              <a:rPr lang="zh-CN" altLang="en-US">
                <a:latin typeface="华文楷体" panose="02010600040101010101" charset="-122"/>
                <a:ea typeface="华文楷体" panose="02010600040101010101" charset="-122"/>
              </a:rPr>
              <a:t>：一只火灾探测器能有效探测的面积。</a:t>
            </a:r>
            <a:endParaRPr lang="zh-CN" altLang="en-US">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solidFill>
                  <a:srgbClr val="FF0000"/>
                </a:solidFill>
                <a:latin typeface="华文楷体" panose="02010600040101010101" charset="-122"/>
                <a:ea typeface="华文楷体" panose="02010600040101010101" charset="-122"/>
              </a:rPr>
              <a:t>保护半径</a:t>
            </a:r>
            <a:r>
              <a:rPr lang="zh-CN" altLang="en-US">
                <a:latin typeface="华文楷体" panose="02010600040101010101" charset="-122"/>
                <a:ea typeface="华文楷体" panose="02010600040101010101" charset="-122"/>
              </a:rPr>
              <a:t>：</a:t>
            </a:r>
            <a:r>
              <a:rPr lang="zh-CN" altLang="en-US">
                <a:latin typeface="华文楷体" panose="02010600040101010101" charset="-122"/>
                <a:ea typeface="华文楷体" panose="02010600040101010101" charset="-122"/>
                <a:sym typeface="+mn-ea"/>
              </a:rPr>
              <a:t>一只火灾探测器能有效探测的单向最大水平距离。</a:t>
            </a:r>
            <a:endParaRPr lang="zh-CN" altLang="en-US">
              <a:latin typeface="华文楷体" panose="02010600040101010101" charset="-122"/>
              <a:ea typeface="华文楷体" panose="02010600040101010101" charset="-122"/>
              <a:sym typeface="+mn-ea"/>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a:t>
            </a:r>
            <a:r>
              <a:rPr lang="zh-CN" altLang="en-US">
                <a:solidFill>
                  <a:srgbClr val="FF0000"/>
                </a:solidFill>
                <a:latin typeface="华文楷体" panose="02010600040101010101" charset="-122"/>
                <a:ea typeface="华文楷体" panose="02010600040101010101" charset="-122"/>
              </a:rPr>
              <a:t>联动控制信号</a:t>
            </a:r>
            <a:r>
              <a:rPr lang="zh-CN" altLang="en-US">
                <a:latin typeface="华文楷体" panose="02010600040101010101" charset="-122"/>
                <a:ea typeface="华文楷体" panose="02010600040101010101" charset="-122"/>
              </a:rPr>
              <a:t>：由消防联动控制器发出的用于控制消防设备（设施）工作的信号。（</a:t>
            </a:r>
            <a:r>
              <a:rPr lang="zh-CN" altLang="en-US">
                <a:solidFill>
                  <a:srgbClr val="00B050"/>
                </a:solidFill>
                <a:latin typeface="华文楷体" panose="02010600040101010101" charset="-122"/>
                <a:ea typeface="华文楷体" panose="02010600040101010101" charset="-122"/>
              </a:rPr>
              <a:t>自动喷水灭火、气体灭火、防烟排烟、火灾报警与应急广播、消防应急照明与疏散指示等</a:t>
            </a:r>
            <a:r>
              <a:rPr lang="zh-CN" altLang="en-US">
                <a:latin typeface="华文楷体" panose="02010600040101010101" charset="-122"/>
                <a:ea typeface="华文楷体" panose="02010600040101010101" charset="-122"/>
              </a:rPr>
              <a:t>）</a:t>
            </a:r>
            <a:endParaRPr lang="zh-CN" altLang="en-US">
              <a:latin typeface="华文楷体" panose="02010600040101010101" charset="-122"/>
              <a:ea typeface="华文楷体" panose="02010600040101010101" charset="-122"/>
            </a:endParaRPr>
          </a:p>
        </p:txBody>
      </p:sp>
      <p:sp>
        <p:nvSpPr>
          <p:cNvPr id="5" name="AutoShape 6"/>
          <p:cNvSpPr>
            <a:spLocks noChangeArrowheads="1"/>
          </p:cNvSpPr>
          <p:nvPr/>
        </p:nvSpPr>
        <p:spPr bwMode="auto">
          <a:xfrm>
            <a:off x="1604645" y="601345"/>
            <a:ext cx="5797550" cy="641350"/>
          </a:xfrm>
          <a:prstGeom prst="flowChartTerminator">
            <a:avLst/>
          </a:prstGeom>
          <a:solidFill>
            <a:srgbClr val="FFC000"/>
          </a:solidFill>
          <a:ln w="9525" algn="ctr">
            <a:solidFill>
              <a:schemeClr val="bg2"/>
            </a:solidFill>
            <a:miter lim="800000"/>
          </a:ln>
        </p:spPr>
        <p:txBody>
          <a:bodyPr wrap="none" anchor="ctr"/>
          <a:p>
            <a:pPr algn="ctr"/>
            <a:r>
              <a:rPr lang="zh-CN" altLang="en-US" sz="2800" b="1" dirty="0">
                <a:solidFill>
                  <a:srgbClr val="000099"/>
                </a:solidFill>
                <a:latin typeface="+mj-ea"/>
                <a:ea typeface="+mj-ea"/>
                <a:cs typeface="+mj-ea"/>
              </a:rPr>
              <a:t>第四节 安全控制系统的其他应用</a:t>
            </a:r>
            <a:endParaRPr lang="zh-CN" altLang="en-US" sz="2800" b="1" dirty="0">
              <a:solidFill>
                <a:srgbClr val="000099"/>
              </a:solidFill>
              <a:latin typeface="+mj-ea"/>
              <a:ea typeface="+mj-ea"/>
              <a:cs typeface="+mj-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60095" y="549275"/>
            <a:ext cx="8204835" cy="6089650"/>
          </a:xfrm>
        </p:spPr>
        <p:txBody>
          <a:bodyPr/>
          <a:p>
            <a:pPr marL="0" indent="0">
              <a:buNone/>
            </a:pPr>
            <a:r>
              <a:rPr lang="en-US" altLang="zh-CN" b="1">
                <a:latin typeface="华文楷体" panose="02010600040101010101" charset="-122"/>
                <a:ea typeface="华文楷体" panose="02010600040101010101" charset="-122"/>
              </a:rPr>
              <a:t>    2. </a:t>
            </a:r>
            <a:r>
              <a:rPr lang="zh-CN" altLang="en-US" b="1">
                <a:latin typeface="华文楷体" panose="02010600040101010101" charset="-122"/>
                <a:ea typeface="华文楷体" panose="02010600040101010101" charset="-122"/>
              </a:rPr>
              <a:t>基本规定</a:t>
            </a:r>
            <a:endParaRPr lang="zh-CN" altLang="en-US" b="1">
              <a:latin typeface="华文楷体" panose="02010600040101010101" charset="-122"/>
              <a:ea typeface="华文楷体" panose="02010600040101010101" charset="-122"/>
            </a:endParaRPr>
          </a:p>
          <a:p>
            <a:pPr marL="0" indent="0" eaLnBrk="1" latinLnBrk="0" hangingPunct="1">
              <a:lnSpc>
                <a:spcPts val="3000"/>
              </a:lnSpc>
              <a:spcBef>
                <a:spcPts val="0"/>
              </a:spcBef>
              <a:buNone/>
            </a:pPr>
            <a:r>
              <a:rPr lang="zh-CN" altLang="en-US">
                <a:latin typeface="华文楷体" panose="02010600040101010101" charset="-122"/>
                <a:ea typeface="华文楷体" panose="02010600040101010101" charset="-122"/>
              </a:rPr>
              <a:t> </a:t>
            </a:r>
            <a:r>
              <a:rPr lang="en-US" altLang="zh-CN">
                <a:latin typeface="华文楷体" panose="02010600040101010101" charset="-122"/>
                <a:ea typeface="华文楷体" panose="02010600040101010101" charset="-122"/>
              </a:rPr>
              <a:t>   ⑴</a:t>
            </a:r>
            <a:r>
              <a:rPr lang="zh-CN" altLang="en-US">
                <a:latin typeface="华文楷体" panose="02010600040101010101" charset="-122"/>
                <a:ea typeface="华文楷体" panose="02010600040101010101" charset="-122"/>
                <a:sym typeface="+mn-ea"/>
              </a:rPr>
              <a:t>火灾自动报警系统用于人员居住和经常有人滞留的场所、存放重要物资或燃烧后产生严重污染需要及时报警的场所。</a:t>
            </a:r>
            <a:endParaRPr lang="en-US" altLang="zh-CN">
              <a:latin typeface="华文楷体" panose="02010600040101010101" charset="-122"/>
              <a:ea typeface="华文楷体" panose="02010600040101010101" charset="-122"/>
            </a:endParaRPr>
          </a:p>
          <a:p>
            <a:pPr marL="0" indent="0" eaLnBrk="1" latinLnBrk="0" hangingPunct="1">
              <a:lnSpc>
                <a:spcPts val="3000"/>
              </a:lnSpc>
              <a:spcBef>
                <a:spcPts val="0"/>
              </a:spcBef>
              <a:buNone/>
            </a:pPr>
            <a:r>
              <a:rPr lang="en-US" altLang="zh-CN">
                <a:latin typeface="华文楷体" panose="02010600040101010101" charset="-122"/>
                <a:ea typeface="华文楷体" panose="02010600040101010101" charset="-122"/>
              </a:rPr>
              <a:t>    ⑵</a:t>
            </a:r>
            <a:r>
              <a:rPr lang="zh-CN" altLang="en-US">
                <a:latin typeface="华文楷体" panose="02010600040101010101" charset="-122"/>
                <a:ea typeface="华文楷体" panose="02010600040101010101" charset="-122"/>
                <a:sym typeface="+mn-ea"/>
              </a:rPr>
              <a:t>火灾自动报警系统应设置自动和手动触发报警装置。</a:t>
            </a:r>
            <a:endParaRPr lang="zh-CN" altLang="en-US">
              <a:latin typeface="华文楷体" panose="02010600040101010101" charset="-122"/>
              <a:ea typeface="华文楷体" panose="02010600040101010101" charset="-122"/>
              <a:sym typeface="+mn-ea"/>
            </a:endParaRPr>
          </a:p>
          <a:p>
            <a:pPr marL="0" indent="0" eaLnBrk="1" latinLnBrk="0" hangingPunct="1">
              <a:lnSpc>
                <a:spcPts val="3000"/>
              </a:lnSpc>
              <a:spcBef>
                <a:spcPts val="0"/>
              </a:spcBef>
              <a:buNone/>
            </a:pPr>
            <a:r>
              <a:rPr lang="en-US" altLang="zh-CN">
                <a:latin typeface="华文楷体" panose="02010600040101010101" charset="-122"/>
                <a:ea typeface="华文楷体" panose="02010600040101010101" charset="-122"/>
              </a:rPr>
              <a:t>    ⑶</a:t>
            </a:r>
            <a:r>
              <a:rPr lang="zh-CN" altLang="en-US">
                <a:latin typeface="华文楷体" panose="02010600040101010101" charset="-122"/>
                <a:ea typeface="华文楷体" panose="02010600040101010101" charset="-122"/>
              </a:rPr>
              <a:t>仅需要报警，不需要联动自动消防设备的保护对象宜采用区域报警系统；不</a:t>
            </a:r>
            <a:r>
              <a:rPr lang="zh-CN" altLang="en-US">
                <a:latin typeface="华文楷体" panose="02010600040101010101" charset="-122"/>
                <a:ea typeface="华文楷体" panose="02010600040101010101" charset="-122"/>
                <a:sym typeface="+mn-ea"/>
              </a:rPr>
              <a:t>仅需要报警，同时需要联动自动消防设备，且只设置一台具有集中控制功能的火灾报警控制器和消防联动控制器的保护对象，应采用集中报警系统，并应设置一个消防控制室。</a:t>
            </a:r>
            <a:endParaRPr lang="zh-CN" altLang="en-US">
              <a:latin typeface="华文楷体" panose="02010600040101010101" charset="-122"/>
              <a:ea typeface="华文楷体" panose="02010600040101010101" charset="-122"/>
              <a:sym typeface="+mn-ea"/>
            </a:endParaRPr>
          </a:p>
          <a:p>
            <a:pPr marL="0" indent="0" eaLnBrk="1" latinLnBrk="0" hangingPunct="1">
              <a:lnSpc>
                <a:spcPts val="3000"/>
              </a:lnSpc>
              <a:spcBef>
                <a:spcPts val="0"/>
              </a:spcBef>
              <a:buNone/>
            </a:pPr>
            <a:r>
              <a:rPr lang="zh-CN" altLang="en-US">
                <a:latin typeface="华文楷体" panose="02010600040101010101" charset="-122"/>
                <a:ea typeface="华文楷体" panose="02010600040101010101" charset="-122"/>
                <a:sym typeface="+mn-ea"/>
              </a:rPr>
              <a:t> </a:t>
            </a:r>
            <a:r>
              <a:rPr lang="en-US" altLang="zh-CN">
                <a:latin typeface="华文楷体" panose="02010600040101010101" charset="-122"/>
                <a:ea typeface="华文楷体" panose="02010600040101010101" charset="-122"/>
                <a:sym typeface="+mn-ea"/>
              </a:rPr>
              <a:t>   ⑷</a:t>
            </a:r>
            <a:r>
              <a:rPr lang="zh-CN" altLang="en-US">
                <a:latin typeface="华文楷体" panose="02010600040101010101" charset="-122"/>
                <a:ea typeface="华文楷体" panose="02010600040101010101" charset="-122"/>
                <a:sym typeface="+mn-ea"/>
              </a:rPr>
              <a:t>火灾报警控制器应设置在有人值班的场所；起集中控制作用的消防设备应设置在消防控制室内。</a:t>
            </a:r>
            <a:endParaRPr lang="en-US" altLang="zh-CN">
              <a:latin typeface="华文楷体" panose="02010600040101010101" charset="-122"/>
              <a:ea typeface="华文楷体" panose="02010600040101010101" charset="-122"/>
              <a:sym typeface="+mn-ea"/>
            </a:endParaRPr>
          </a:p>
          <a:p>
            <a:pPr marL="0" indent="0" eaLnBrk="1" latinLnBrk="0" hangingPunct="1">
              <a:lnSpc>
                <a:spcPts val="3000"/>
              </a:lnSpc>
              <a:spcBef>
                <a:spcPts val="0"/>
              </a:spcBef>
              <a:buNone/>
            </a:pPr>
            <a:r>
              <a:rPr lang="en-US" altLang="zh-CN">
                <a:latin typeface="华文楷体" panose="02010600040101010101" charset="-122"/>
                <a:ea typeface="华文楷体" panose="02010600040101010101" charset="-122"/>
                <a:sym typeface="+mn-ea"/>
              </a:rPr>
              <a:t>    ⑸</a:t>
            </a:r>
            <a:r>
              <a:rPr lang="zh-CN" altLang="en-US">
                <a:latin typeface="华文楷体" panose="02010600040101010101" charset="-122"/>
                <a:ea typeface="华文楷体" panose="02010600040101010101" charset="-122"/>
                <a:sym typeface="+mn-ea"/>
              </a:rPr>
              <a:t>具有消防联动功能的火灾自动报警系统的保护对象中应设置消防控制室。消防控制室应设有用于火灾报警的外线电话。</a:t>
            </a:r>
            <a:endParaRPr lang="zh-CN" altLang="en-US">
              <a:latin typeface="华文楷体" panose="02010600040101010101" charset="-122"/>
              <a:ea typeface="华文楷体" panose="02010600040101010101" charset="-122"/>
              <a:sym typeface="+mn-ea"/>
            </a:endParaRPr>
          </a:p>
          <a:p>
            <a:pPr marL="0" indent="0" eaLnBrk="1" latinLnBrk="0" hangingPunct="1">
              <a:lnSpc>
                <a:spcPts val="3000"/>
              </a:lnSpc>
              <a:spcBef>
                <a:spcPts val="0"/>
              </a:spcBef>
              <a:buNone/>
            </a:pPr>
            <a:r>
              <a:rPr lang="en-US" altLang="zh-CN">
                <a:latin typeface="华文楷体" panose="02010600040101010101" charset="-122"/>
                <a:ea typeface="华文楷体" panose="02010600040101010101" charset="-122"/>
              </a:rPr>
              <a:t>    ⑹</a:t>
            </a:r>
            <a:r>
              <a:rPr lang="zh-CN" altLang="en-US">
                <a:latin typeface="华文楷体" panose="02010600040101010101" charset="-122"/>
                <a:ea typeface="华文楷体" panose="02010600040101010101" charset="-122"/>
                <a:sym typeface="+mn-ea"/>
              </a:rPr>
              <a:t>火灾自动报警系统应设置交流电源和蓄电池备用电源。</a:t>
            </a:r>
            <a:endParaRPr lang="en-US" altLang="zh-CN">
              <a:latin typeface="华文楷体" panose="02010600040101010101" charset="-122"/>
              <a:ea typeface="华文楷体" panose="02010600040101010101"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8820" y="625475"/>
            <a:ext cx="8246110" cy="5756910"/>
          </a:xfrm>
        </p:spPr>
        <p:txBody>
          <a:bodyPr/>
          <a:p>
            <a:pPr marL="0" indent="0">
              <a:buNone/>
            </a:pPr>
            <a:r>
              <a:rPr lang="en-US" altLang="zh-CN" b="1">
                <a:latin typeface="华文楷体" panose="02010600040101010101" charset="-122"/>
                <a:ea typeface="华文楷体" panose="02010600040101010101" charset="-122"/>
              </a:rPr>
              <a:t>    3. </a:t>
            </a:r>
            <a:r>
              <a:rPr lang="zh-CN" altLang="en-US" b="1">
                <a:latin typeface="华文楷体" panose="02010600040101010101" charset="-122"/>
                <a:ea typeface="华文楷体" panose="02010600040101010101" charset="-122"/>
              </a:rPr>
              <a:t>火灾探测器</a:t>
            </a:r>
            <a:endParaRPr lang="zh-CN" altLang="en-US" b="1">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a:t>
            </a:r>
            <a:r>
              <a:rPr lang="en-US" altLang="zh-CN">
                <a:solidFill>
                  <a:srgbClr val="C00000"/>
                </a:solidFill>
                <a:latin typeface="华文楷体" panose="02010600040101010101" charset="-122"/>
                <a:ea typeface="华文楷体" panose="02010600040101010101" charset="-122"/>
              </a:rPr>
              <a:t>⑴</a:t>
            </a:r>
            <a:r>
              <a:rPr lang="zh-CN" altLang="en-US">
                <a:solidFill>
                  <a:srgbClr val="C00000"/>
                </a:solidFill>
                <a:latin typeface="华文楷体" panose="02010600040101010101" charset="-122"/>
                <a:ea typeface="华文楷体" panose="02010600040101010101" charset="-122"/>
                <a:sym typeface="+mn-ea"/>
              </a:rPr>
              <a:t>火灾探测器</a:t>
            </a:r>
            <a:r>
              <a:rPr lang="zh-CN" altLang="en-US">
                <a:solidFill>
                  <a:srgbClr val="C00000"/>
                </a:solidFill>
                <a:latin typeface="华文楷体" panose="02010600040101010101" charset="-122"/>
                <a:ea typeface="华文楷体" panose="02010600040101010101" charset="-122"/>
              </a:rPr>
              <a:t>选用原则</a:t>
            </a:r>
            <a:endParaRPr lang="zh-CN" altLang="en-US">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a).火灾初期有阴燃阶段，产生大量的烟和少量的热，很少或没有火焰辐射</a:t>
            </a:r>
            <a:r>
              <a:rPr lang="zh-CN" altLang="en-US">
                <a:latin typeface="华文楷体" panose="02010600040101010101" charset="-122"/>
                <a:ea typeface="华文楷体" panose="02010600040101010101" charset="-122"/>
              </a:rPr>
              <a:t>的场所</a:t>
            </a:r>
            <a:r>
              <a:rPr lang="en-US" altLang="zh-CN">
                <a:latin typeface="华文楷体" panose="02010600040101010101" charset="-122"/>
                <a:ea typeface="华文楷体" panose="02010600040101010101" charset="-122"/>
              </a:rPr>
              <a:t>，应</a:t>
            </a:r>
            <a:r>
              <a:rPr lang="zh-CN" altLang="en-US">
                <a:latin typeface="华文楷体" panose="02010600040101010101" charset="-122"/>
                <a:ea typeface="华文楷体" panose="02010600040101010101" charset="-122"/>
              </a:rPr>
              <a:t>选择</a:t>
            </a:r>
            <a:r>
              <a:rPr lang="en-US" altLang="zh-CN">
                <a:solidFill>
                  <a:srgbClr val="FF0000"/>
                </a:solidFill>
                <a:latin typeface="华文楷体" panose="02010600040101010101" charset="-122"/>
                <a:ea typeface="华文楷体" panose="02010600040101010101" charset="-122"/>
              </a:rPr>
              <a:t>感烟</a:t>
            </a:r>
            <a:r>
              <a:rPr lang="en-US" altLang="zh-CN">
                <a:latin typeface="华文楷体" panose="02010600040101010101" charset="-122"/>
                <a:ea typeface="华文楷体" panose="02010600040101010101" charset="-122"/>
              </a:rPr>
              <a:t>探测器</a:t>
            </a:r>
            <a:r>
              <a:rPr lang="zh-CN" altLang="en-US">
                <a:latin typeface="华文楷体" panose="02010600040101010101" charset="-122"/>
                <a:ea typeface="华文楷体" panose="02010600040101010101" charset="-122"/>
              </a:rPr>
              <a:t>。</a:t>
            </a:r>
            <a:endParaRPr lang="en-US" altLang="zh-CN">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b).火灾发展迅速，</a:t>
            </a:r>
            <a:r>
              <a:rPr lang="zh-CN" altLang="en-US">
                <a:latin typeface="华文楷体" panose="02010600040101010101" charset="-122"/>
                <a:ea typeface="华文楷体" panose="02010600040101010101" charset="-122"/>
              </a:rPr>
              <a:t>可</a:t>
            </a:r>
            <a:r>
              <a:rPr lang="en-US" altLang="zh-CN">
                <a:latin typeface="华文楷体" panose="02010600040101010101" charset="-122"/>
                <a:ea typeface="华文楷体" panose="02010600040101010101" charset="-122"/>
              </a:rPr>
              <a:t>产生大量的热、烟和火焰辐射</a:t>
            </a:r>
            <a:r>
              <a:rPr lang="zh-CN" altLang="en-US">
                <a:latin typeface="华文楷体" panose="02010600040101010101" charset="-122"/>
                <a:ea typeface="华文楷体" panose="02010600040101010101" charset="-122"/>
              </a:rPr>
              <a:t>的场所</a:t>
            </a:r>
            <a:r>
              <a:rPr lang="en-US" altLang="zh-CN">
                <a:latin typeface="华文楷体" panose="02010600040101010101" charset="-122"/>
                <a:ea typeface="华文楷体" panose="02010600040101010101" charset="-122"/>
              </a:rPr>
              <a:t>，可</a:t>
            </a:r>
            <a:r>
              <a:rPr lang="zh-CN" altLang="en-US">
                <a:latin typeface="华文楷体" panose="02010600040101010101" charset="-122"/>
                <a:ea typeface="华文楷体" panose="02010600040101010101" charset="-122"/>
              </a:rPr>
              <a:t>选择</a:t>
            </a:r>
            <a:r>
              <a:rPr lang="en-US" altLang="zh-CN">
                <a:solidFill>
                  <a:srgbClr val="FF0000"/>
                </a:solidFill>
                <a:latin typeface="华文楷体" panose="02010600040101010101" charset="-122"/>
                <a:ea typeface="华文楷体" panose="02010600040101010101" charset="-122"/>
              </a:rPr>
              <a:t>感温</a:t>
            </a:r>
            <a:r>
              <a:rPr lang="en-US" altLang="zh-CN">
                <a:latin typeface="华文楷体" panose="02010600040101010101" charset="-122"/>
                <a:ea typeface="华文楷体" panose="02010600040101010101" charset="-122"/>
              </a:rPr>
              <a:t>探测器、</a:t>
            </a:r>
            <a:r>
              <a:rPr lang="en-US" altLang="zh-CN">
                <a:solidFill>
                  <a:srgbClr val="FF0000"/>
                </a:solidFill>
                <a:latin typeface="华文楷体" panose="02010600040101010101" charset="-122"/>
                <a:ea typeface="华文楷体" panose="02010600040101010101" charset="-122"/>
              </a:rPr>
              <a:t>感烟</a:t>
            </a:r>
            <a:r>
              <a:rPr lang="en-US" altLang="zh-CN">
                <a:latin typeface="华文楷体" panose="02010600040101010101" charset="-122"/>
                <a:ea typeface="华文楷体" panose="02010600040101010101" charset="-122"/>
              </a:rPr>
              <a:t>探测器、</a:t>
            </a:r>
            <a:r>
              <a:rPr lang="en-US" altLang="zh-CN">
                <a:solidFill>
                  <a:srgbClr val="FF0000"/>
                </a:solidFill>
                <a:latin typeface="华文楷体" panose="02010600040101010101" charset="-122"/>
                <a:ea typeface="华文楷体" panose="02010600040101010101" charset="-122"/>
              </a:rPr>
              <a:t>火焰</a:t>
            </a:r>
            <a:r>
              <a:rPr lang="en-US" altLang="zh-CN">
                <a:latin typeface="华文楷体" panose="02010600040101010101" charset="-122"/>
                <a:ea typeface="华文楷体" panose="02010600040101010101" charset="-122"/>
              </a:rPr>
              <a:t>探测器或其组合</a:t>
            </a:r>
            <a:r>
              <a:rPr lang="zh-CN" altLang="en-US">
                <a:latin typeface="华文楷体" panose="02010600040101010101" charset="-122"/>
                <a:ea typeface="华文楷体" panose="02010600040101010101" charset="-122"/>
              </a:rPr>
              <a:t>。</a:t>
            </a:r>
            <a:endParaRPr lang="en-US" altLang="zh-CN">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c).火灾发展迅速，有强烈的火焰辐射和少量的烟、热</a:t>
            </a:r>
            <a:r>
              <a:rPr lang="zh-CN" altLang="en-US">
                <a:latin typeface="华文楷体" panose="02010600040101010101" charset="-122"/>
                <a:ea typeface="华文楷体" panose="02010600040101010101" charset="-122"/>
              </a:rPr>
              <a:t>的场所</a:t>
            </a:r>
            <a:r>
              <a:rPr lang="en-US" altLang="zh-CN">
                <a:latin typeface="华文楷体" panose="02010600040101010101" charset="-122"/>
                <a:ea typeface="华文楷体" panose="02010600040101010101" charset="-122"/>
              </a:rPr>
              <a:t>，应选用</a:t>
            </a:r>
            <a:r>
              <a:rPr lang="en-US" altLang="zh-CN">
                <a:solidFill>
                  <a:srgbClr val="FF0000"/>
                </a:solidFill>
                <a:latin typeface="华文楷体" panose="02010600040101010101" charset="-122"/>
                <a:ea typeface="华文楷体" panose="02010600040101010101" charset="-122"/>
              </a:rPr>
              <a:t>火焰</a:t>
            </a:r>
            <a:r>
              <a:rPr lang="en-US" altLang="zh-CN">
                <a:latin typeface="华文楷体" panose="02010600040101010101" charset="-122"/>
                <a:ea typeface="华文楷体" panose="02010600040101010101" charset="-122"/>
              </a:rPr>
              <a:t>探测器</a:t>
            </a:r>
            <a:r>
              <a:rPr lang="zh-CN" altLang="en-US">
                <a:latin typeface="华文楷体" panose="02010600040101010101" charset="-122"/>
                <a:ea typeface="华文楷体" panose="02010600040101010101" charset="-122"/>
              </a:rPr>
              <a:t>。</a:t>
            </a:r>
            <a:endParaRPr lang="zh-CN" altLang="en-US">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d).</a:t>
            </a:r>
            <a:r>
              <a:rPr lang="en-US" altLang="zh-CN">
                <a:latin typeface="华文楷体" panose="02010600040101010101" charset="-122"/>
                <a:ea typeface="华文楷体" panose="02010600040101010101" charset="-122"/>
                <a:sym typeface="+mn-ea"/>
              </a:rPr>
              <a:t>火灾初期有阴燃阶段</a:t>
            </a:r>
            <a:r>
              <a:rPr lang="zh-CN" altLang="en-US">
                <a:latin typeface="华文楷体" panose="02010600040101010101" charset="-122"/>
                <a:ea typeface="华文楷体" panose="02010600040101010101" charset="-122"/>
                <a:sym typeface="+mn-ea"/>
              </a:rPr>
              <a:t>，且需要早期探测的场所，宜增设</a:t>
            </a:r>
            <a:r>
              <a:rPr lang="zh-CN" altLang="en-US">
                <a:solidFill>
                  <a:srgbClr val="FF0000"/>
                </a:solidFill>
                <a:latin typeface="华文楷体" panose="02010600040101010101" charset="-122"/>
                <a:ea typeface="华文楷体" panose="02010600040101010101" charset="-122"/>
                <a:sym typeface="+mn-ea"/>
              </a:rPr>
              <a:t>一氧化碳</a:t>
            </a:r>
            <a:r>
              <a:rPr lang="zh-CN" altLang="en-US">
                <a:latin typeface="华文楷体" panose="02010600040101010101" charset="-122"/>
                <a:ea typeface="华文楷体" panose="02010600040101010101" charset="-122"/>
                <a:sym typeface="+mn-ea"/>
              </a:rPr>
              <a:t>火灾探测器。</a:t>
            </a:r>
            <a:endParaRPr lang="zh-CN" altLang="en-US">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e).</a:t>
            </a:r>
            <a:r>
              <a:rPr lang="zh-CN" altLang="en-US">
                <a:latin typeface="华文楷体" panose="02010600040101010101" charset="-122"/>
                <a:ea typeface="华文楷体" panose="02010600040101010101" charset="-122"/>
                <a:sym typeface="+mn-ea"/>
              </a:rPr>
              <a:t>对</a:t>
            </a:r>
            <a:r>
              <a:rPr lang="zh-CN" altLang="en-US">
                <a:latin typeface="华文楷体" panose="02010600040101010101" charset="-122"/>
                <a:ea typeface="华文楷体" panose="02010600040101010101" charset="-122"/>
                <a:sym typeface="+mn-ea"/>
              </a:rPr>
              <a:t>生产</a:t>
            </a:r>
            <a:r>
              <a:rPr lang="zh-CN" altLang="en-US">
                <a:latin typeface="华文楷体" panose="02010600040101010101" charset="-122"/>
                <a:ea typeface="华文楷体" panose="02010600040101010101" charset="-122"/>
                <a:sym typeface="+mn-ea"/>
              </a:rPr>
              <a:t>、</a:t>
            </a:r>
            <a:r>
              <a:rPr lang="zh-CN" altLang="en-US">
                <a:latin typeface="华文楷体" panose="02010600040101010101" charset="-122"/>
                <a:ea typeface="华文楷体" panose="02010600040101010101" charset="-122"/>
                <a:sym typeface="+mn-ea"/>
              </a:rPr>
              <a:t>使用</a:t>
            </a:r>
            <a:r>
              <a:rPr lang="zh-CN" altLang="en-US">
                <a:latin typeface="华文楷体" panose="02010600040101010101" charset="-122"/>
                <a:ea typeface="华文楷体" panose="02010600040101010101" charset="-122"/>
                <a:sym typeface="+mn-ea"/>
              </a:rPr>
              <a:t>可燃气体或可燃蒸气的场所，应选择</a:t>
            </a:r>
            <a:r>
              <a:rPr lang="zh-CN" altLang="en-US">
                <a:solidFill>
                  <a:srgbClr val="FF0000"/>
                </a:solidFill>
                <a:latin typeface="华文楷体" panose="02010600040101010101" charset="-122"/>
                <a:ea typeface="华文楷体" panose="02010600040101010101" charset="-122"/>
                <a:sym typeface="+mn-ea"/>
              </a:rPr>
              <a:t>可燃气体</a:t>
            </a:r>
            <a:r>
              <a:rPr lang="zh-CN" altLang="en-US">
                <a:latin typeface="华文楷体" panose="02010600040101010101" charset="-122"/>
                <a:ea typeface="华文楷体" panose="02010600040101010101" charset="-122"/>
                <a:sym typeface="+mn-ea"/>
              </a:rPr>
              <a:t>探测器。</a:t>
            </a:r>
            <a:endParaRPr lang="zh-CN" altLang="en-US">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f).</a:t>
            </a:r>
            <a:r>
              <a:rPr lang="zh-CN" altLang="en-US">
                <a:latin typeface="华文楷体" panose="02010600040101010101" charset="-122"/>
                <a:ea typeface="华文楷体" panose="02010600040101010101" charset="-122"/>
                <a:sym typeface="+mn-ea"/>
              </a:rPr>
              <a:t>同一探测区域内设置多个火灾探测器时，可选择具有复合判断火灾功能的火灾探测器和火灾报警控制器。</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96290" y="683260"/>
            <a:ext cx="8168640" cy="5699125"/>
          </a:xfrm>
        </p:spPr>
        <p:txBody>
          <a:bodyPr/>
          <a:p>
            <a:pPr marL="0" indent="0" eaLnBrk="1" latinLnBrk="0" hangingPunct="1">
              <a:lnSpc>
                <a:spcPts val="3500"/>
              </a:lnSpc>
              <a:spcBef>
                <a:spcPts val="0"/>
              </a:spcBef>
              <a:buNone/>
            </a:pPr>
            <a:r>
              <a:rPr lang="en-US" altLang="zh-CN">
                <a:solidFill>
                  <a:srgbClr val="C00000"/>
                </a:solidFill>
                <a:latin typeface="华文楷体" panose="02010600040101010101" charset="-122"/>
                <a:ea typeface="华文楷体" panose="02010600040101010101" charset="-122"/>
              </a:rPr>
              <a:t>    </a:t>
            </a:r>
            <a:r>
              <a:rPr lang="zh-CN" altLang="en-US">
                <a:solidFill>
                  <a:srgbClr val="C00000"/>
                </a:solidFill>
                <a:latin typeface="华文楷体" panose="02010600040101010101" charset="-122"/>
                <a:ea typeface="华文楷体" panose="02010600040101010101" charset="-122"/>
              </a:rPr>
              <a:t>⑵火灾探测器类别</a:t>
            </a:r>
            <a:endParaRPr lang="zh-CN" altLang="en-US">
              <a:solidFill>
                <a:srgbClr val="C00000"/>
              </a:solidFill>
              <a:latin typeface="华文楷体" panose="02010600040101010101" charset="-122"/>
              <a:ea typeface="华文楷体" panose="02010600040101010101" charset="-122"/>
            </a:endParaRPr>
          </a:p>
          <a:p>
            <a:pPr marL="0" indent="0" eaLnBrk="1" latinLnBrk="0" hangingPunct="1">
              <a:lnSpc>
                <a:spcPts val="3500"/>
              </a:lnSpc>
              <a:spcBef>
                <a:spcPts val="0"/>
              </a:spcBef>
              <a:buNone/>
            </a:pPr>
            <a:r>
              <a:rPr lang="en-US" altLang="zh-CN">
                <a:latin typeface="华文楷体" panose="02010600040101010101" charset="-122"/>
                <a:ea typeface="华文楷体" panose="02010600040101010101" charset="-122"/>
              </a:rPr>
              <a:t>    </a:t>
            </a:r>
            <a:r>
              <a:rPr lang="zh-CN" altLang="en-US">
                <a:solidFill>
                  <a:srgbClr val="0070C0"/>
                </a:solidFill>
                <a:latin typeface="华文楷体" panose="02010600040101010101" charset="-122"/>
                <a:ea typeface="华文楷体" panose="02010600040101010101" charset="-122"/>
              </a:rPr>
              <a:t>点型火灾探测器</a:t>
            </a:r>
            <a:r>
              <a:rPr lang="zh-CN" altLang="en-US">
                <a:latin typeface="华文楷体" panose="02010600040101010101" charset="-122"/>
                <a:ea typeface="华文楷体" panose="02010600040101010101" charset="-122"/>
              </a:rPr>
              <a:t>：点型感烟、感温、火焰探测器。</a:t>
            </a:r>
            <a:endParaRPr lang="zh-CN" altLang="en-US">
              <a:latin typeface="华文楷体" panose="02010600040101010101" charset="-122"/>
              <a:ea typeface="华文楷体" panose="02010600040101010101" charset="-122"/>
            </a:endParaRPr>
          </a:p>
          <a:p>
            <a:pPr marL="0" indent="0" eaLnBrk="1" latinLnBrk="0" hangingPunct="1">
              <a:lnSpc>
                <a:spcPts val="3500"/>
              </a:lnSpc>
              <a:spcBef>
                <a:spcPts val="0"/>
              </a:spcBef>
              <a:buNone/>
            </a:pPr>
            <a:r>
              <a:rPr lang="zh-CN" altLang="en-US">
                <a:latin typeface="华文楷体" panose="02010600040101010101" charset="-122"/>
                <a:ea typeface="华文楷体" panose="02010600040101010101" charset="-122"/>
              </a:rPr>
              <a:t>探测区域的每个房间应至少设置一只点型火灾探测器；点型探测器周围</a:t>
            </a:r>
            <a:r>
              <a:rPr lang="en-US" altLang="zh-CN">
                <a:latin typeface="华文楷体" panose="02010600040101010101" charset="-122"/>
                <a:ea typeface="华文楷体" panose="02010600040101010101" charset="-122"/>
              </a:rPr>
              <a:t>0.5m </a:t>
            </a:r>
            <a:r>
              <a:rPr lang="zh-CN" altLang="en-US">
                <a:latin typeface="华文楷体" panose="02010600040101010101" charset="-122"/>
                <a:ea typeface="华文楷体" panose="02010600040101010101" charset="-122"/>
              </a:rPr>
              <a:t>内不应有遮挡物。</a:t>
            </a:r>
            <a:endParaRPr lang="zh-CN" altLang="en-US">
              <a:latin typeface="华文楷体" panose="02010600040101010101" charset="-122"/>
              <a:ea typeface="华文楷体" panose="02010600040101010101" charset="-122"/>
            </a:endParaRPr>
          </a:p>
          <a:p>
            <a:pPr marL="0" indent="0" eaLnBrk="1" latinLnBrk="0" hangingPunct="1">
              <a:lnSpc>
                <a:spcPts val="3500"/>
              </a:lnSpc>
              <a:spcBef>
                <a:spcPts val="0"/>
              </a:spcBef>
              <a:buNone/>
            </a:pPr>
            <a:r>
              <a:rPr lang="en-US" altLang="zh-CN">
                <a:latin typeface="华文楷体" panose="02010600040101010101" charset="-122"/>
                <a:ea typeface="华文楷体" panose="02010600040101010101" charset="-122"/>
              </a:rPr>
              <a:t>    </a:t>
            </a:r>
            <a:r>
              <a:rPr lang="zh-CN" altLang="en-US">
                <a:solidFill>
                  <a:srgbClr val="0070C0"/>
                </a:solidFill>
                <a:latin typeface="华文楷体" panose="02010600040101010101" charset="-122"/>
                <a:ea typeface="华文楷体" panose="02010600040101010101" charset="-122"/>
              </a:rPr>
              <a:t>线型火灾探测器</a:t>
            </a:r>
            <a:r>
              <a:rPr lang="zh-CN" altLang="en-US">
                <a:latin typeface="华文楷体" panose="02010600040101010101" charset="-122"/>
                <a:ea typeface="华文楷体" panose="02010600040101010101" charset="-122"/>
              </a:rPr>
              <a:t>：线型光束感烟（</a:t>
            </a:r>
            <a:r>
              <a:rPr lang="zh-CN" altLang="en-US">
                <a:solidFill>
                  <a:srgbClr val="00B050"/>
                </a:solidFill>
                <a:latin typeface="华文楷体" panose="02010600040101010101" charset="-122"/>
                <a:ea typeface="华文楷体" panose="02010600040101010101" charset="-122"/>
              </a:rPr>
              <a:t>无遮挡的大空间</a:t>
            </a:r>
            <a:r>
              <a:rPr lang="zh-CN" altLang="en-US">
                <a:latin typeface="华文楷体" panose="02010600040101010101" charset="-122"/>
                <a:ea typeface="华文楷体" panose="02010600040101010101" charset="-122"/>
              </a:rPr>
              <a:t>）、缆式线型感温（</a:t>
            </a:r>
            <a:r>
              <a:rPr lang="zh-CN" altLang="en-US">
                <a:solidFill>
                  <a:srgbClr val="00B050"/>
                </a:solidFill>
                <a:latin typeface="华文楷体" panose="02010600040101010101" charset="-122"/>
                <a:ea typeface="华文楷体" panose="02010600040101010101" charset="-122"/>
              </a:rPr>
              <a:t>电缆夹层、皮带输送等</a:t>
            </a:r>
            <a:r>
              <a:rPr lang="zh-CN" altLang="en-US">
                <a:latin typeface="华文楷体" panose="02010600040101010101" charset="-122"/>
                <a:ea typeface="华文楷体" panose="02010600040101010101" charset="-122"/>
              </a:rPr>
              <a:t>）、线型光纤感温（石油储罐）火灾探测器。</a:t>
            </a:r>
            <a:endParaRPr lang="zh-CN" altLang="en-US">
              <a:latin typeface="华文楷体" panose="02010600040101010101" charset="-122"/>
              <a:ea typeface="华文楷体" panose="02010600040101010101" charset="-122"/>
            </a:endParaRPr>
          </a:p>
          <a:p>
            <a:pPr marL="0" indent="0" eaLnBrk="1" latinLnBrk="0" hangingPunct="1">
              <a:lnSpc>
                <a:spcPts val="3500"/>
              </a:lnSpc>
              <a:spcBef>
                <a:spcPts val="0"/>
              </a:spcBef>
              <a:buNone/>
            </a:pPr>
            <a:r>
              <a:rPr lang="en-US" altLang="zh-CN">
                <a:latin typeface="华文楷体" panose="02010600040101010101" charset="-122"/>
                <a:ea typeface="华文楷体" panose="02010600040101010101" charset="-122"/>
              </a:rPr>
              <a:t>    </a:t>
            </a:r>
            <a:r>
              <a:rPr lang="zh-CN" altLang="en-US">
                <a:solidFill>
                  <a:srgbClr val="0070C0"/>
                </a:solidFill>
                <a:latin typeface="华文楷体" panose="02010600040101010101" charset="-122"/>
                <a:ea typeface="华文楷体" panose="02010600040101010101" charset="-122"/>
              </a:rPr>
              <a:t>吸气式感烟火灾探测器</a:t>
            </a:r>
            <a:r>
              <a:rPr lang="zh-CN" altLang="en-US">
                <a:latin typeface="华文楷体" panose="02010600040101010101" charset="-122"/>
                <a:ea typeface="华文楷体" panose="02010600040101010101" charset="-122"/>
              </a:rPr>
              <a:t>：通过空气采样管把保护区的空气吸入探测器进行分析从而进行火灾的早期预警。主要应用于下列场所：具有高速气流的场所（</a:t>
            </a:r>
            <a:r>
              <a:rPr lang="zh-CN" altLang="en-US">
                <a:solidFill>
                  <a:srgbClr val="00B050"/>
                </a:solidFill>
                <a:latin typeface="华文楷体" panose="02010600040101010101" charset="-122"/>
                <a:ea typeface="华文楷体" panose="02010600040101010101" charset="-122"/>
              </a:rPr>
              <a:t>通信机房、计算机房等</a:t>
            </a:r>
            <a:r>
              <a:rPr lang="zh-CN" altLang="en-US">
                <a:latin typeface="华文楷体" panose="02010600040101010101" charset="-122"/>
                <a:ea typeface="华文楷体" panose="02010600040101010101" charset="-122"/>
              </a:rPr>
              <a:t>）；低温场所；需要进行隐蔽探测的场所；需要进行火灾</a:t>
            </a:r>
            <a:r>
              <a:rPr lang="zh-CN" altLang="en-US">
                <a:latin typeface="华文楷体" panose="02010600040101010101" charset="-122"/>
                <a:ea typeface="华文楷体" panose="02010600040101010101" charset="-122"/>
                <a:sym typeface="+mn-ea"/>
              </a:rPr>
              <a:t>早期</a:t>
            </a:r>
            <a:r>
              <a:rPr lang="zh-CN" altLang="en-US">
                <a:latin typeface="华文楷体" panose="02010600040101010101" charset="-122"/>
                <a:ea typeface="华文楷体" panose="02010600040101010101" charset="-122"/>
              </a:rPr>
              <a:t>探测的重要场所；人员不宜进入的场所。</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0565" y="709295"/>
            <a:ext cx="8254365" cy="5673090"/>
          </a:xfrm>
        </p:spPr>
        <p:txBody>
          <a:bodyPr/>
          <a:p>
            <a:pPr marL="0" indent="0">
              <a:buNone/>
            </a:pPr>
            <a:r>
              <a:rPr lang="en-US" altLang="zh-CN" b="1">
                <a:latin typeface="华文楷体" panose="02010600040101010101" charset="-122"/>
                <a:ea typeface="华文楷体" panose="02010600040101010101" charset="-122"/>
              </a:rPr>
              <a:t>    4. </a:t>
            </a:r>
            <a:r>
              <a:rPr lang="zh-CN" altLang="en-US" b="1">
                <a:latin typeface="华文楷体" panose="02010600040101010101" charset="-122"/>
                <a:ea typeface="华文楷体" panose="02010600040101010101" charset="-122"/>
              </a:rPr>
              <a:t>手动火灾报警按钮</a:t>
            </a:r>
            <a:endParaRPr lang="zh-CN" altLang="en-US" b="1">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⑴</a:t>
            </a:r>
            <a:r>
              <a:rPr lang="zh-CN" altLang="en-US">
                <a:latin typeface="华文楷体" panose="02010600040101010101" charset="-122"/>
                <a:ea typeface="华文楷体" panose="02010600040101010101" charset="-122"/>
              </a:rPr>
              <a:t>每个防火分区（</a:t>
            </a:r>
            <a:r>
              <a:rPr lang="zh-CN" altLang="en-US">
                <a:solidFill>
                  <a:srgbClr val="00B050"/>
                </a:solidFill>
                <a:latin typeface="华文楷体" panose="02010600040101010101" charset="-122"/>
                <a:ea typeface="华文楷体" panose="02010600040101010101" charset="-122"/>
              </a:rPr>
              <a:t>见后面注</a:t>
            </a:r>
            <a:r>
              <a:rPr lang="zh-CN" altLang="en-US">
                <a:latin typeface="华文楷体" panose="02010600040101010101" charset="-122"/>
                <a:ea typeface="华文楷体" panose="02010600040101010101" charset="-122"/>
              </a:rPr>
              <a:t>）应至少设置一只</a:t>
            </a:r>
            <a:r>
              <a:rPr lang="zh-CN" altLang="en-US">
                <a:latin typeface="华文楷体" panose="02010600040101010101" charset="-122"/>
                <a:ea typeface="华文楷体" panose="02010600040101010101" charset="-122"/>
                <a:sym typeface="+mn-ea"/>
              </a:rPr>
              <a:t>手动火灾报警按钮。从一个防火分区内的任意位置到最邻近的手动火灾报警按钮的步行距离不应大于</a:t>
            </a:r>
            <a:r>
              <a:rPr lang="en-US" altLang="zh-CN">
                <a:latin typeface="华文楷体" panose="02010600040101010101" charset="-122"/>
                <a:ea typeface="华文楷体" panose="02010600040101010101" charset="-122"/>
                <a:sym typeface="+mn-ea"/>
              </a:rPr>
              <a:t>30 m </a:t>
            </a:r>
            <a:r>
              <a:rPr lang="zh-CN" altLang="en-US">
                <a:latin typeface="华文楷体" panose="02010600040101010101" charset="-122"/>
                <a:ea typeface="华文楷体" panose="02010600040101010101" charset="-122"/>
                <a:sym typeface="+mn-ea"/>
              </a:rPr>
              <a:t>。手动火灾报警按钮宜设置在疏散通道或出入口处。</a:t>
            </a:r>
            <a:endParaRPr lang="en-US" altLang="zh-CN">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⑵</a:t>
            </a:r>
            <a:r>
              <a:rPr lang="zh-CN" altLang="en-US">
                <a:latin typeface="华文楷体" panose="02010600040101010101" charset="-122"/>
                <a:ea typeface="华文楷体" panose="02010600040101010101" charset="-122"/>
                <a:sym typeface="+mn-ea"/>
              </a:rPr>
              <a:t>手动火灾报警按钮应设置在明显和便于操作的部位。当采用壁挂方式安装时，其底边距地高度宜为</a:t>
            </a:r>
            <a:r>
              <a:rPr lang="en-US" altLang="zh-CN">
                <a:latin typeface="华文楷体" panose="02010600040101010101" charset="-122"/>
                <a:ea typeface="华文楷体" panose="02010600040101010101" charset="-122"/>
                <a:sym typeface="+mn-ea"/>
              </a:rPr>
              <a:t>1.3m ~1.5m </a:t>
            </a:r>
            <a:r>
              <a:rPr lang="zh-CN" altLang="en-US">
                <a:latin typeface="华文楷体" panose="02010600040101010101" charset="-122"/>
                <a:ea typeface="华文楷体" panose="02010600040101010101" charset="-122"/>
                <a:sym typeface="+mn-ea"/>
              </a:rPr>
              <a:t>，且应有明显的标志。</a:t>
            </a:r>
            <a:endParaRPr lang="zh-CN" altLang="en-US">
              <a:latin typeface="华文楷体" panose="02010600040101010101" charset="-122"/>
              <a:ea typeface="华文楷体" panose="02010600040101010101" charset="-122"/>
              <a:sym typeface="+mn-ea"/>
            </a:endParaRPr>
          </a:p>
          <a:p>
            <a:pPr marL="0" indent="0">
              <a:buNone/>
            </a:pPr>
            <a:endParaRPr lang="zh-CN" altLang="en-US">
              <a:latin typeface="华文楷体" panose="02010600040101010101" charset="-122"/>
              <a:ea typeface="华文楷体" panose="02010600040101010101" charset="-122"/>
              <a:sym typeface="+mn-ea"/>
            </a:endParaRPr>
          </a:p>
        </p:txBody>
      </p:sp>
      <p:pic>
        <p:nvPicPr>
          <p:cNvPr id="5" name="图片 4"/>
          <p:cNvPicPr>
            <a:picLocks noChangeAspect="1"/>
          </p:cNvPicPr>
          <p:nvPr/>
        </p:nvPicPr>
        <p:blipFill>
          <a:blip r:embed="rId1"/>
          <a:stretch>
            <a:fillRect/>
          </a:stretch>
        </p:blipFill>
        <p:spPr>
          <a:xfrm>
            <a:off x="3277235" y="3703955"/>
            <a:ext cx="5041265" cy="260413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76605" y="589280"/>
            <a:ext cx="8188325" cy="6022340"/>
          </a:xfrm>
        </p:spPr>
        <p:txBody>
          <a:bodyPr/>
          <a:p>
            <a:pPr marL="0" indent="0">
              <a:buNone/>
            </a:pPr>
            <a:r>
              <a:rPr lang="en-US" altLang="zh-CN" b="1">
                <a:latin typeface="华文楷体" panose="02010600040101010101" charset="-122"/>
                <a:ea typeface="华文楷体" panose="02010600040101010101" charset="-122"/>
              </a:rPr>
              <a:t>    </a:t>
            </a:r>
            <a:r>
              <a:rPr lang="zh-CN" altLang="en-US" b="1">
                <a:solidFill>
                  <a:srgbClr val="FF0000"/>
                </a:solidFill>
                <a:latin typeface="华文楷体" panose="02010600040101010101" charset="-122"/>
                <a:ea typeface="华文楷体" panose="02010600040101010101" charset="-122"/>
              </a:rPr>
              <a:t>注：</a:t>
            </a:r>
            <a:endParaRPr lang="zh-CN" altLang="en-US" b="1">
              <a:latin typeface="华文楷体" panose="02010600040101010101" charset="-122"/>
              <a:ea typeface="华文楷体" panose="02010600040101010101" charset="-122"/>
            </a:endParaRPr>
          </a:p>
          <a:p>
            <a:pPr marL="0" indent="0">
              <a:buNone/>
            </a:pPr>
            <a:r>
              <a:rPr lang="zh-CN" altLang="en-US">
                <a:latin typeface="华文楷体" panose="02010600040101010101" charset="-122"/>
                <a:ea typeface="华文楷体" panose="02010600040101010101" charset="-122"/>
              </a:rPr>
              <a:t>    </a:t>
            </a:r>
            <a:r>
              <a:rPr lang="zh-CN" altLang="en-US" b="1">
                <a:solidFill>
                  <a:srgbClr val="FFC000"/>
                </a:solidFill>
                <a:latin typeface="华文楷体" panose="02010600040101010101" charset="-122"/>
                <a:ea typeface="华文楷体" panose="02010600040101010101" charset="-122"/>
              </a:rPr>
              <a:t>防火分区</a:t>
            </a:r>
            <a:r>
              <a:rPr lang="zh-CN" altLang="en-US">
                <a:latin typeface="华文楷体" panose="02010600040101010101" charset="-122"/>
                <a:ea typeface="华文楷体" panose="02010600040101010101" charset="-122"/>
              </a:rPr>
              <a:t>：在建筑内部采用防火墙、楼板及其他防火分隔设施分隔而成，能在一定时间内防止火灾向同一建筑的其余部分蔓延的局部空间。</a:t>
            </a:r>
            <a:endParaRPr lang="zh-CN" altLang="en-US">
              <a:latin typeface="华文楷体" panose="02010600040101010101" charset="-122"/>
              <a:ea typeface="华文楷体" panose="02010600040101010101" charset="-122"/>
            </a:endParaRPr>
          </a:p>
          <a:p>
            <a:pPr marL="0" indent="0">
              <a:buNone/>
            </a:pPr>
            <a:r>
              <a:rPr lang="zh-CN" altLang="en-US">
                <a:latin typeface="华文楷体" panose="02010600040101010101" charset="-122"/>
                <a:ea typeface="华文楷体" panose="02010600040101010101" charset="-122"/>
              </a:rPr>
              <a:t> </a:t>
            </a:r>
            <a:r>
              <a:rPr lang="en-US" altLang="zh-CN">
                <a:latin typeface="华文楷体" panose="02010600040101010101" charset="-122"/>
                <a:ea typeface="华文楷体" panose="02010600040101010101" charset="-122"/>
              </a:rPr>
              <a:t>   </a:t>
            </a:r>
            <a:r>
              <a:rPr lang="zh-CN" altLang="en-US" b="1">
                <a:solidFill>
                  <a:srgbClr val="FFC000"/>
                </a:solidFill>
                <a:latin typeface="华文楷体" panose="02010600040101010101" charset="-122"/>
                <a:ea typeface="华文楷体" panose="02010600040101010101" charset="-122"/>
              </a:rPr>
              <a:t>防火墙</a:t>
            </a:r>
            <a:r>
              <a:rPr lang="zh-CN" altLang="en-US">
                <a:latin typeface="华文楷体" panose="02010600040101010101" charset="-122"/>
                <a:ea typeface="华文楷体" panose="02010600040101010101" charset="-122"/>
              </a:rPr>
              <a:t>：</a:t>
            </a:r>
            <a:r>
              <a:rPr lang="zh-CN" altLang="en-US">
                <a:latin typeface="华文楷体" panose="02010600040101010101" charset="-122"/>
                <a:ea typeface="华文楷体" panose="02010600040101010101" charset="-122"/>
                <a:sym typeface="+mn-ea"/>
              </a:rPr>
              <a:t>防止火灾蔓延至相邻建筑或相邻水平防火分区且耐火极限不低于</a:t>
            </a:r>
            <a:r>
              <a:rPr lang="en-US" altLang="zh-CN">
                <a:latin typeface="华文楷体" panose="02010600040101010101" charset="-122"/>
                <a:ea typeface="华文楷体" panose="02010600040101010101" charset="-122"/>
                <a:sym typeface="+mn-ea"/>
              </a:rPr>
              <a:t>3.00 h </a:t>
            </a:r>
            <a:r>
              <a:rPr lang="zh-CN" altLang="en-US">
                <a:latin typeface="华文楷体" panose="02010600040101010101" charset="-122"/>
                <a:ea typeface="华文楷体" panose="02010600040101010101" charset="-122"/>
                <a:sym typeface="+mn-ea"/>
              </a:rPr>
              <a:t>的不燃性墙体。</a:t>
            </a:r>
            <a:endParaRPr lang="zh-CN" altLang="en-US">
              <a:latin typeface="华文楷体" panose="02010600040101010101" charset="-122"/>
              <a:ea typeface="华文楷体" panose="02010600040101010101" charset="-122"/>
            </a:endParaRPr>
          </a:p>
          <a:p>
            <a:pPr marL="0" indent="0">
              <a:buNone/>
            </a:pPr>
            <a:r>
              <a:rPr lang="en-US" altLang="zh-CN" b="1">
                <a:latin typeface="华文楷体" panose="02010600040101010101" charset="-122"/>
                <a:ea typeface="华文楷体" panose="02010600040101010101" charset="-122"/>
              </a:rPr>
              <a:t>    5. </a:t>
            </a:r>
            <a:r>
              <a:rPr lang="zh-CN" altLang="en-US" b="1">
                <a:latin typeface="华文楷体" panose="02010600040101010101" charset="-122"/>
                <a:ea typeface="华文楷体" panose="02010600040101010101" charset="-122"/>
              </a:rPr>
              <a:t>火灾警报器的设置</a:t>
            </a:r>
            <a:endParaRPr lang="zh-CN" altLang="en-US" b="1">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⑴</a:t>
            </a:r>
            <a:r>
              <a:rPr lang="zh-CN" altLang="en-US">
                <a:latin typeface="华文楷体" panose="02010600040101010101" charset="-122"/>
                <a:ea typeface="华文楷体" panose="02010600040101010101" charset="-122"/>
              </a:rPr>
              <a:t>火灾光警报器应设置在每个楼层的楼梯口、消防电梯前室、建筑内部拐角等处的明显部位，且不宜与安全出口指示标志灯具设置在同一面墙上。</a:t>
            </a:r>
            <a:endParaRPr lang="en-US" altLang="zh-CN">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⑵</a:t>
            </a:r>
            <a:r>
              <a:rPr lang="zh-CN" altLang="en-US">
                <a:latin typeface="华文楷体" panose="02010600040101010101" charset="-122"/>
                <a:ea typeface="华文楷体" panose="02010600040101010101" charset="-122"/>
              </a:rPr>
              <a:t>每个报警区域内应均匀设置火灾警报器，其声压级不应小于</a:t>
            </a:r>
            <a:r>
              <a:rPr lang="en-US" altLang="zh-CN">
                <a:latin typeface="华文楷体" panose="02010600040101010101" charset="-122"/>
                <a:ea typeface="华文楷体" panose="02010600040101010101" charset="-122"/>
              </a:rPr>
              <a:t>60dB</a:t>
            </a:r>
            <a:r>
              <a:rPr lang="zh-CN" altLang="en-US">
                <a:latin typeface="华文楷体" panose="02010600040101010101" charset="-122"/>
                <a:ea typeface="华文楷体" panose="02010600040101010101" charset="-122"/>
              </a:rPr>
              <a:t>；在环境噪声大于</a:t>
            </a:r>
            <a:r>
              <a:rPr lang="en-US" altLang="zh-CN">
                <a:latin typeface="华文楷体" panose="02010600040101010101" charset="-122"/>
                <a:ea typeface="华文楷体" panose="02010600040101010101" charset="-122"/>
                <a:sym typeface="+mn-ea"/>
              </a:rPr>
              <a:t>60dB </a:t>
            </a:r>
            <a:r>
              <a:rPr lang="zh-CN" altLang="en-US">
                <a:latin typeface="华文楷体" panose="02010600040101010101" charset="-122"/>
                <a:ea typeface="华文楷体" panose="02010600040101010101" charset="-122"/>
                <a:sym typeface="+mn-ea"/>
              </a:rPr>
              <a:t>的场所，其声压级应高于背景噪声</a:t>
            </a:r>
            <a:r>
              <a:rPr lang="en-US" altLang="zh-CN">
                <a:latin typeface="华文楷体" panose="02010600040101010101" charset="-122"/>
                <a:ea typeface="华文楷体" panose="02010600040101010101" charset="-122"/>
                <a:sym typeface="+mn-ea"/>
              </a:rPr>
              <a:t>15dB </a:t>
            </a:r>
            <a:r>
              <a:rPr lang="zh-CN" altLang="en-US">
                <a:latin typeface="华文楷体" panose="02010600040101010101" charset="-122"/>
                <a:ea typeface="华文楷体" panose="02010600040101010101" charset="-122"/>
                <a:sym typeface="+mn-ea"/>
              </a:rPr>
              <a:t>。</a:t>
            </a:r>
            <a:endParaRPr lang="en-US" altLang="zh-CN">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⑶</a:t>
            </a:r>
            <a:r>
              <a:rPr lang="zh-CN" altLang="en-US">
                <a:latin typeface="华文楷体" panose="02010600040101010101" charset="-122"/>
                <a:ea typeface="华文楷体" panose="02010600040101010101" charset="-122"/>
              </a:rPr>
              <a:t>当火灾警报器采用壁挂方式安装时，</a:t>
            </a:r>
            <a:r>
              <a:rPr lang="zh-CN" altLang="en-US">
                <a:latin typeface="华文楷体" panose="02010600040101010101" charset="-122"/>
                <a:ea typeface="华文楷体" panose="02010600040101010101" charset="-122"/>
                <a:sym typeface="+mn-ea"/>
              </a:rPr>
              <a:t>其底边距地面高度应大于</a:t>
            </a:r>
            <a:r>
              <a:rPr lang="en-US" altLang="zh-CN">
                <a:latin typeface="华文楷体" panose="02010600040101010101" charset="-122"/>
                <a:ea typeface="华文楷体" panose="02010600040101010101" charset="-122"/>
                <a:sym typeface="+mn-ea"/>
              </a:rPr>
              <a:t>2.2 m </a:t>
            </a:r>
            <a:r>
              <a:rPr lang="zh-CN" altLang="en-US">
                <a:latin typeface="华文楷体" panose="02010600040101010101" charset="-122"/>
                <a:ea typeface="华文楷体" panose="02010600040101010101" charset="-122"/>
                <a:sym typeface="+mn-ea"/>
              </a:rPr>
              <a:t>。</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7550" y="544195"/>
            <a:ext cx="8218805" cy="6061075"/>
          </a:xfrm>
        </p:spPr>
        <p:txBody>
          <a:bodyPr/>
          <a:p>
            <a:pPr marL="0" indent="0" eaLnBrk="1" latinLnBrk="0" hangingPunct="1">
              <a:lnSpc>
                <a:spcPts val="3100"/>
              </a:lnSpc>
              <a:spcBef>
                <a:spcPts val="0"/>
              </a:spcBef>
              <a:buNone/>
            </a:pPr>
            <a:r>
              <a:rPr lang="en-US" altLang="zh-CN" b="1">
                <a:latin typeface="华文楷体" panose="02010600040101010101" charset="-122"/>
                <a:ea typeface="华文楷体" panose="02010600040101010101" charset="-122"/>
              </a:rPr>
              <a:t>    6. </a:t>
            </a:r>
            <a:r>
              <a:rPr lang="zh-CN" altLang="en-US" b="1">
                <a:latin typeface="华文楷体" panose="02010600040101010101" charset="-122"/>
                <a:ea typeface="华文楷体" panose="02010600040101010101" charset="-122"/>
              </a:rPr>
              <a:t>电气火灾监控系统</a:t>
            </a:r>
            <a:endParaRPr lang="zh-CN" altLang="en-US" b="1">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⑴</a:t>
            </a:r>
            <a:r>
              <a:rPr lang="zh-CN" altLang="en-US">
                <a:latin typeface="华文楷体" panose="02010600040101010101" charset="-122"/>
                <a:ea typeface="华文楷体" panose="02010600040101010101" charset="-122"/>
              </a:rPr>
              <a:t>电气火灾监控系统可用于具有电气火灾危险的场所。</a:t>
            </a:r>
            <a:endParaRPr lang="en-US" altLang="zh-CN">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⑵</a:t>
            </a:r>
            <a:r>
              <a:rPr lang="zh-CN" altLang="en-US">
                <a:latin typeface="华文楷体" panose="02010600040101010101" charset="-122"/>
                <a:ea typeface="华文楷体" panose="02010600040101010101" charset="-122"/>
                <a:sym typeface="+mn-ea"/>
              </a:rPr>
              <a:t>电气火灾监控系统由</a:t>
            </a:r>
            <a:r>
              <a:rPr lang="zh-CN" altLang="en-US">
                <a:solidFill>
                  <a:srgbClr val="7030A0"/>
                </a:solidFill>
                <a:latin typeface="华文楷体" panose="02010600040101010101" charset="-122"/>
                <a:ea typeface="华文楷体" panose="02010600040101010101" charset="-122"/>
                <a:sym typeface="+mn-ea"/>
              </a:rPr>
              <a:t>下列部分或全部设备</a:t>
            </a:r>
            <a:r>
              <a:rPr lang="zh-CN" altLang="en-US">
                <a:latin typeface="华文楷体" panose="02010600040101010101" charset="-122"/>
                <a:ea typeface="华文楷体" panose="02010600040101010101" charset="-122"/>
                <a:sym typeface="+mn-ea"/>
              </a:rPr>
              <a:t>组成：</a:t>
            </a:r>
            <a:endParaRPr lang="zh-CN" altLang="en-US">
              <a:latin typeface="华文楷体" panose="02010600040101010101" charset="-122"/>
              <a:ea typeface="华文楷体" panose="02010600040101010101" charset="-122"/>
              <a:sym typeface="+mn-ea"/>
            </a:endParaRPr>
          </a:p>
          <a:p>
            <a:pPr marL="0" indent="0" eaLnBrk="1" latinLnBrk="0" hangingPunct="1">
              <a:lnSpc>
                <a:spcPts val="3100"/>
              </a:lnSpc>
              <a:spcBef>
                <a:spcPts val="0"/>
              </a:spcBef>
              <a:buNone/>
            </a:pPr>
            <a:r>
              <a:rPr lang="zh-CN" altLang="en-US">
                <a:latin typeface="华文楷体" panose="02010600040101010101" charset="-122"/>
                <a:ea typeface="华文楷体" panose="02010600040101010101" charset="-122"/>
                <a:sym typeface="+mn-ea"/>
              </a:rPr>
              <a:t> </a:t>
            </a:r>
            <a:r>
              <a:rPr lang="en-US" altLang="zh-CN">
                <a:latin typeface="华文楷体" panose="02010600040101010101" charset="-122"/>
                <a:ea typeface="华文楷体" panose="02010600040101010101" charset="-122"/>
                <a:sym typeface="+mn-ea"/>
              </a:rPr>
              <a:t>   a. </a:t>
            </a:r>
            <a:r>
              <a:rPr lang="zh-CN" altLang="en-US">
                <a:latin typeface="华文楷体" panose="02010600040101010101" charset="-122"/>
                <a:ea typeface="华文楷体" panose="02010600040101010101" charset="-122"/>
                <a:sym typeface="+mn-ea"/>
              </a:rPr>
              <a:t>电气火灾监控器。</a:t>
            </a:r>
            <a:endParaRPr lang="zh-CN" altLang="en-US">
              <a:latin typeface="华文楷体" panose="02010600040101010101" charset="-122"/>
              <a:ea typeface="华文楷体" panose="02010600040101010101" charset="-122"/>
              <a:sym typeface="+mn-ea"/>
            </a:endParaRPr>
          </a:p>
          <a:p>
            <a:pPr marL="0" indent="0" eaLnBrk="1" latinLnBrk="0" hangingPunct="1">
              <a:lnSpc>
                <a:spcPts val="3100"/>
              </a:lnSpc>
              <a:spcBef>
                <a:spcPts val="0"/>
              </a:spcBef>
              <a:buNone/>
            </a:pPr>
            <a:r>
              <a:rPr lang="zh-CN" altLang="en-US">
                <a:latin typeface="华文楷体" panose="02010600040101010101" charset="-122"/>
                <a:ea typeface="华文楷体" panose="02010600040101010101" charset="-122"/>
                <a:sym typeface="+mn-ea"/>
              </a:rPr>
              <a:t> </a:t>
            </a:r>
            <a:r>
              <a:rPr lang="en-US" altLang="zh-CN">
                <a:latin typeface="华文楷体" panose="02010600040101010101" charset="-122"/>
                <a:ea typeface="华文楷体" panose="02010600040101010101" charset="-122"/>
                <a:sym typeface="+mn-ea"/>
              </a:rPr>
              <a:t>   b. </a:t>
            </a:r>
            <a:r>
              <a:rPr lang="zh-CN" altLang="en-US">
                <a:latin typeface="华文楷体" panose="02010600040101010101" charset="-122"/>
                <a:ea typeface="华文楷体" panose="02010600040101010101" charset="-122"/>
                <a:sym typeface="+mn-ea"/>
              </a:rPr>
              <a:t>剩余电流式电气火灾监控探测器（</a:t>
            </a:r>
            <a:r>
              <a:rPr lang="zh-CN" altLang="en-US">
                <a:solidFill>
                  <a:srgbClr val="00B050"/>
                </a:solidFill>
                <a:latin typeface="华文楷体" panose="02010600040101010101" charset="-122"/>
                <a:ea typeface="华文楷体" panose="02010600040101010101" charset="-122"/>
                <a:sym typeface="+mn-ea"/>
              </a:rPr>
              <a:t>报警值设置在</a:t>
            </a:r>
            <a:r>
              <a:rPr lang="en-US" altLang="zh-CN">
                <a:solidFill>
                  <a:srgbClr val="00B050"/>
                </a:solidFill>
                <a:latin typeface="华文楷体" panose="02010600040101010101" charset="-122"/>
                <a:ea typeface="华文楷体" panose="02010600040101010101" charset="-122"/>
                <a:sym typeface="+mn-ea"/>
              </a:rPr>
              <a:t>300</a:t>
            </a:r>
            <a:r>
              <a:rPr lang="en-US" altLang="zh-CN">
                <a:solidFill>
                  <a:srgbClr val="00B050"/>
                </a:solidFill>
                <a:latin typeface="华文楷体" panose="02010600040101010101" charset="-122"/>
                <a:ea typeface="华文楷体" panose="02010600040101010101" charset="-122"/>
                <a:sym typeface="+mn-ea"/>
              </a:rPr>
              <a:t>mA~500mA </a:t>
            </a:r>
            <a:r>
              <a:rPr lang="zh-CN" altLang="en-US">
                <a:solidFill>
                  <a:srgbClr val="00B050"/>
                </a:solidFill>
                <a:latin typeface="华文楷体" panose="02010600040101010101" charset="-122"/>
                <a:ea typeface="华文楷体" panose="02010600040101010101" charset="-122"/>
                <a:sym typeface="+mn-ea"/>
              </a:rPr>
              <a:t>范围，原因是</a:t>
            </a:r>
            <a:r>
              <a:rPr lang="zh-CN" altLang="en-US">
                <a:solidFill>
                  <a:srgbClr val="00B050"/>
                </a:solidFill>
                <a:latin typeface="华文楷体" panose="02010600040101010101" charset="-122"/>
                <a:ea typeface="华文楷体" panose="02010600040101010101" charset="-122"/>
                <a:sym typeface="+mn-ea"/>
              </a:rPr>
              <a:t>泄漏电流达到</a:t>
            </a:r>
            <a:r>
              <a:rPr lang="en-US" altLang="zh-CN">
                <a:solidFill>
                  <a:srgbClr val="00B050"/>
                </a:solidFill>
                <a:latin typeface="华文楷体" panose="02010600040101010101" charset="-122"/>
                <a:ea typeface="华文楷体" panose="02010600040101010101" charset="-122"/>
                <a:sym typeface="+mn-ea"/>
              </a:rPr>
              <a:t>300mA</a:t>
            </a:r>
            <a:r>
              <a:rPr lang="zh-CN" altLang="en-US">
                <a:solidFill>
                  <a:srgbClr val="00B050"/>
                </a:solidFill>
                <a:latin typeface="华文楷体" panose="02010600040101010101" charset="-122"/>
                <a:ea typeface="华文楷体" panose="02010600040101010101" charset="-122"/>
                <a:sym typeface="+mn-ea"/>
              </a:rPr>
              <a:t>就可能会引起火灾</a:t>
            </a:r>
            <a:r>
              <a:rPr lang="zh-CN" altLang="en-US">
                <a:latin typeface="华文楷体" panose="02010600040101010101" charset="-122"/>
                <a:ea typeface="华文楷体" panose="02010600040101010101" charset="-122"/>
                <a:sym typeface="+mn-ea"/>
              </a:rPr>
              <a:t>）。</a:t>
            </a:r>
            <a:endParaRPr lang="zh-CN" altLang="en-US">
              <a:latin typeface="华文楷体" panose="02010600040101010101" charset="-122"/>
              <a:ea typeface="华文楷体" panose="02010600040101010101" charset="-122"/>
              <a:sym typeface="+mn-ea"/>
            </a:endParaRPr>
          </a:p>
          <a:p>
            <a:pPr marL="0" indent="0" eaLnBrk="1" latinLnBrk="0" hangingPunct="1">
              <a:lnSpc>
                <a:spcPts val="3100"/>
              </a:lnSpc>
              <a:spcBef>
                <a:spcPts val="0"/>
              </a:spcBef>
              <a:buNone/>
            </a:pPr>
            <a:r>
              <a:rPr lang="zh-CN" altLang="en-US">
                <a:latin typeface="华文楷体" panose="02010600040101010101" charset="-122"/>
                <a:ea typeface="华文楷体" panose="02010600040101010101" charset="-122"/>
                <a:sym typeface="+mn-ea"/>
              </a:rPr>
              <a:t> </a:t>
            </a:r>
            <a:r>
              <a:rPr lang="en-US" altLang="zh-CN">
                <a:latin typeface="华文楷体" panose="02010600040101010101" charset="-122"/>
                <a:ea typeface="华文楷体" panose="02010600040101010101" charset="-122"/>
                <a:sym typeface="+mn-ea"/>
              </a:rPr>
              <a:t>   c. </a:t>
            </a:r>
            <a:r>
              <a:rPr lang="zh-CN" altLang="en-US">
                <a:latin typeface="华文楷体" panose="02010600040101010101" charset="-122"/>
                <a:ea typeface="华文楷体" panose="02010600040101010101" charset="-122"/>
                <a:sym typeface="+mn-ea"/>
              </a:rPr>
              <a:t>测温式</a:t>
            </a:r>
            <a:r>
              <a:rPr lang="zh-CN" altLang="en-US">
                <a:latin typeface="华文楷体" panose="02010600040101010101" charset="-122"/>
                <a:ea typeface="华文楷体" panose="02010600040101010101" charset="-122"/>
                <a:sym typeface="+mn-ea"/>
              </a:rPr>
              <a:t>电气火灾监控探测器。</a:t>
            </a:r>
            <a:endParaRPr lang="en-US" altLang="zh-CN">
              <a:latin typeface="华文楷体" panose="02010600040101010101" charset="-122"/>
              <a:ea typeface="华文楷体" panose="02010600040101010101" charset="-122"/>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rPr>
              <a:t>    ⑶</a:t>
            </a:r>
            <a:r>
              <a:rPr lang="zh-CN" altLang="en-US">
                <a:latin typeface="华文楷体" panose="02010600040101010101" charset="-122"/>
                <a:ea typeface="华文楷体" panose="02010600040101010101" charset="-122"/>
                <a:sym typeface="+mn-ea"/>
              </a:rPr>
              <a:t>电气火灾监控系统应根据建筑物的性质及电气火灾危险性设置，并应根据电气线路敷设和用电设备的具体情况，确定</a:t>
            </a:r>
            <a:r>
              <a:rPr lang="zh-CN" altLang="en-US">
                <a:latin typeface="华文楷体" panose="02010600040101010101" charset="-122"/>
                <a:ea typeface="华文楷体" panose="02010600040101010101" charset="-122"/>
                <a:sym typeface="+mn-ea"/>
              </a:rPr>
              <a:t>电气火灾监控探测器的形式与安装位置。在无消防控制室且电气火灾监控探测器设置数量不超过</a:t>
            </a:r>
            <a:r>
              <a:rPr lang="en-US" altLang="zh-CN">
                <a:latin typeface="华文楷体" panose="02010600040101010101" charset="-122"/>
                <a:ea typeface="华文楷体" panose="02010600040101010101" charset="-122"/>
                <a:sym typeface="+mn-ea"/>
              </a:rPr>
              <a:t>8</a:t>
            </a:r>
            <a:r>
              <a:rPr lang="zh-CN" altLang="en-US">
                <a:latin typeface="华文楷体" panose="02010600040101010101" charset="-122"/>
                <a:ea typeface="华文楷体" panose="02010600040101010101" charset="-122"/>
                <a:sym typeface="+mn-ea"/>
              </a:rPr>
              <a:t>只时，可采用独立式</a:t>
            </a:r>
            <a:r>
              <a:rPr lang="zh-CN" altLang="en-US">
                <a:latin typeface="华文楷体" panose="02010600040101010101" charset="-122"/>
                <a:ea typeface="华文楷体" panose="02010600040101010101" charset="-122"/>
                <a:sym typeface="+mn-ea"/>
              </a:rPr>
              <a:t>电气火灾监控探测器。</a:t>
            </a:r>
            <a:endParaRPr lang="zh-CN" altLang="en-US">
              <a:latin typeface="华文楷体" panose="02010600040101010101" charset="-122"/>
              <a:ea typeface="华文楷体" panose="02010600040101010101" charset="-122"/>
              <a:sym typeface="+mn-ea"/>
            </a:endParaRPr>
          </a:p>
          <a:p>
            <a:pPr marL="0" indent="0" eaLnBrk="1" latinLnBrk="0" hangingPunct="1">
              <a:lnSpc>
                <a:spcPts val="3100"/>
              </a:lnSpc>
              <a:spcBef>
                <a:spcPts val="0"/>
              </a:spcBef>
              <a:buNone/>
            </a:pPr>
            <a:r>
              <a:rPr lang="en-US" altLang="zh-CN">
                <a:latin typeface="华文楷体" panose="02010600040101010101" charset="-122"/>
                <a:ea typeface="华文楷体" panose="02010600040101010101" charset="-122"/>
                <a:sym typeface="+mn-ea"/>
              </a:rPr>
              <a:t>    ⑷</a:t>
            </a:r>
            <a:r>
              <a:rPr lang="zh-CN" altLang="en-US">
                <a:latin typeface="华文楷体" panose="02010600040101010101" charset="-122"/>
                <a:ea typeface="华文楷体" panose="02010600040101010101" charset="-122"/>
                <a:sym typeface="+mn-ea"/>
              </a:rPr>
              <a:t>非独立式电气火灾监控探测器应接入</a:t>
            </a:r>
            <a:r>
              <a:rPr lang="zh-CN" altLang="en-US">
                <a:latin typeface="华文楷体" panose="02010600040101010101" charset="-122"/>
                <a:ea typeface="华文楷体" panose="02010600040101010101" charset="-122"/>
                <a:sym typeface="+mn-ea"/>
              </a:rPr>
              <a:t>电气火灾监控器，不应接入火灾报警控制器的探测器回路。</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71525" y="710565"/>
            <a:ext cx="8193405" cy="5671820"/>
          </a:xfrm>
        </p:spPr>
        <p:txBody>
          <a:bodyPr/>
          <a:p>
            <a:pPr marL="0" indent="0">
              <a:buNone/>
            </a:pPr>
            <a:r>
              <a:rPr lang="zh-CN" altLang="en-US" sz="2800" b="1">
                <a:latin typeface="华文楷体" panose="02010600040101010101" charset="-122"/>
                <a:ea typeface="华文楷体" panose="02010600040101010101" charset="-122"/>
              </a:rPr>
              <a:t>二、火炬系统</a:t>
            </a:r>
            <a:endParaRPr lang="zh-CN" altLang="en-US" sz="2800" b="1">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火炬系统也称为可燃性气体</a:t>
            </a:r>
            <a:endParaRPr lang="zh-CN" altLang="en-US">
              <a:latin typeface="华文楷体" panose="02010600040101010101" charset="-122"/>
              <a:ea typeface="华文楷体" panose="02010600040101010101" charset="-122"/>
            </a:endParaRPr>
          </a:p>
          <a:p>
            <a:pPr marL="0" indent="0">
              <a:buNone/>
            </a:pPr>
            <a:r>
              <a:rPr lang="zh-CN" altLang="en-US">
                <a:latin typeface="华文楷体" panose="02010600040101010101" charset="-122"/>
                <a:ea typeface="华文楷体" panose="02010600040101010101" charset="-122"/>
              </a:rPr>
              <a:t>排放系统，分为</a:t>
            </a:r>
            <a:r>
              <a:rPr lang="zh-CN" altLang="en-US">
                <a:solidFill>
                  <a:srgbClr val="00B0F0"/>
                </a:solidFill>
                <a:latin typeface="华文楷体" panose="02010600040101010101" charset="-122"/>
                <a:ea typeface="华文楷体" panose="02010600040101010101" charset="-122"/>
              </a:rPr>
              <a:t>高架火炬</a:t>
            </a:r>
            <a:r>
              <a:rPr lang="zh-CN" altLang="en-US">
                <a:latin typeface="华文楷体" panose="02010600040101010101" charset="-122"/>
                <a:ea typeface="华文楷体" panose="02010600040101010101" charset="-122"/>
              </a:rPr>
              <a:t>和</a:t>
            </a:r>
            <a:r>
              <a:rPr lang="zh-CN" altLang="en-US">
                <a:solidFill>
                  <a:srgbClr val="00B0F0"/>
                </a:solidFill>
                <a:latin typeface="华文楷体" panose="02010600040101010101" charset="-122"/>
                <a:ea typeface="华文楷体" panose="02010600040101010101" charset="-122"/>
              </a:rPr>
              <a:t>地面</a:t>
            </a:r>
            <a:endParaRPr lang="zh-CN" altLang="en-US">
              <a:solidFill>
                <a:srgbClr val="00B0F0"/>
              </a:solidFill>
              <a:latin typeface="华文楷体" panose="02010600040101010101" charset="-122"/>
              <a:ea typeface="华文楷体" panose="02010600040101010101" charset="-122"/>
            </a:endParaRPr>
          </a:p>
          <a:p>
            <a:pPr marL="0" indent="0">
              <a:buNone/>
            </a:pPr>
            <a:r>
              <a:rPr lang="zh-CN" altLang="en-US">
                <a:solidFill>
                  <a:srgbClr val="00B0F0"/>
                </a:solidFill>
                <a:latin typeface="华文楷体" panose="02010600040101010101" charset="-122"/>
                <a:ea typeface="华文楷体" panose="02010600040101010101" charset="-122"/>
              </a:rPr>
              <a:t>火炬</a:t>
            </a:r>
            <a:r>
              <a:rPr lang="zh-CN" altLang="en-US">
                <a:latin typeface="华文楷体" panose="02010600040101010101" charset="-122"/>
                <a:ea typeface="华文楷体" panose="02010600040101010101" charset="-122"/>
              </a:rPr>
              <a:t>，其中地面火炬又分为</a:t>
            </a:r>
            <a:r>
              <a:rPr lang="zh-CN" altLang="en-US">
                <a:solidFill>
                  <a:srgbClr val="FF0000"/>
                </a:solidFill>
                <a:latin typeface="华文楷体" panose="02010600040101010101" charset="-122"/>
                <a:ea typeface="华文楷体" panose="02010600040101010101" charset="-122"/>
              </a:rPr>
              <a:t>开放</a:t>
            </a:r>
            <a:endParaRPr lang="zh-CN" altLang="en-US">
              <a:solidFill>
                <a:srgbClr val="FF0000"/>
              </a:solidFill>
              <a:latin typeface="华文楷体" panose="02010600040101010101" charset="-122"/>
              <a:ea typeface="华文楷体" panose="02010600040101010101" charset="-122"/>
            </a:endParaRPr>
          </a:p>
          <a:p>
            <a:pPr marL="0" indent="0">
              <a:buNone/>
            </a:pPr>
            <a:r>
              <a:rPr lang="zh-CN" altLang="en-US">
                <a:solidFill>
                  <a:srgbClr val="FF0000"/>
                </a:solidFill>
                <a:latin typeface="华文楷体" panose="02010600040101010101" charset="-122"/>
                <a:ea typeface="华文楷体" panose="02010600040101010101" charset="-122"/>
              </a:rPr>
              <a:t>式</a:t>
            </a:r>
            <a:r>
              <a:rPr lang="zh-CN" altLang="en-US">
                <a:latin typeface="华文楷体" panose="02010600040101010101" charset="-122"/>
                <a:ea typeface="华文楷体" panose="02010600040101010101" charset="-122"/>
              </a:rPr>
              <a:t>地面火炬和</a:t>
            </a:r>
            <a:r>
              <a:rPr lang="zh-CN" altLang="en-US">
                <a:solidFill>
                  <a:srgbClr val="FF0000"/>
                </a:solidFill>
                <a:latin typeface="华文楷体" panose="02010600040101010101" charset="-122"/>
                <a:ea typeface="华文楷体" panose="02010600040101010101" charset="-122"/>
              </a:rPr>
              <a:t>封闭式</a:t>
            </a:r>
            <a:r>
              <a:rPr lang="zh-CN" altLang="en-US">
                <a:latin typeface="华文楷体" panose="02010600040101010101" charset="-122"/>
                <a:ea typeface="华文楷体" panose="02010600040101010101" charset="-122"/>
              </a:rPr>
              <a:t>地面火炬。</a:t>
            </a:r>
            <a:endParaRPr lang="zh-CN" altLang="en-US">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地面火炬不得用于处理毒性为</a:t>
            </a:r>
            <a:endParaRPr lang="zh-CN" altLang="en-US">
              <a:latin typeface="华文楷体" panose="02010600040101010101" charset="-122"/>
              <a:ea typeface="华文楷体" panose="02010600040101010101" charset="-122"/>
            </a:endParaRPr>
          </a:p>
          <a:p>
            <a:pPr marL="0" indent="0">
              <a:buNone/>
            </a:pPr>
            <a:r>
              <a:rPr lang="zh-CN" altLang="en-US">
                <a:latin typeface="华文楷体" panose="02010600040101010101" charset="-122"/>
                <a:ea typeface="华文楷体" panose="02010600040101010101" charset="-122"/>
              </a:rPr>
              <a:t>极度或高度危害的有毒可燃性气</a:t>
            </a:r>
            <a:endParaRPr lang="zh-CN" altLang="en-US">
              <a:latin typeface="华文楷体" panose="02010600040101010101" charset="-122"/>
              <a:ea typeface="华文楷体" panose="02010600040101010101" charset="-122"/>
            </a:endParaRPr>
          </a:p>
          <a:p>
            <a:pPr marL="0" indent="0">
              <a:buNone/>
            </a:pPr>
            <a:r>
              <a:rPr lang="zh-CN" altLang="en-US">
                <a:latin typeface="华文楷体" panose="02010600040101010101" charset="-122"/>
                <a:ea typeface="华文楷体" panose="02010600040101010101" charset="-122"/>
              </a:rPr>
              <a:t>体。</a:t>
            </a:r>
            <a:endParaRPr lang="zh-CN" altLang="en-US">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火炬排放系统主要由火炬头、</a:t>
            </a:r>
            <a:endParaRPr lang="zh-CN" altLang="en-US">
              <a:latin typeface="华文楷体" panose="02010600040101010101" charset="-122"/>
              <a:ea typeface="华文楷体" panose="02010600040101010101" charset="-122"/>
            </a:endParaRPr>
          </a:p>
          <a:p>
            <a:pPr marL="0" indent="0">
              <a:buNone/>
            </a:pPr>
            <a:r>
              <a:rPr lang="zh-CN" altLang="en-US">
                <a:latin typeface="华文楷体" panose="02010600040101010101" charset="-122"/>
                <a:ea typeface="华文楷体" panose="02010600040101010101" charset="-122"/>
              </a:rPr>
              <a:t>火炬筒体、</a:t>
            </a:r>
            <a:r>
              <a:rPr lang="zh-CN" altLang="en-US">
                <a:latin typeface="华文楷体" panose="02010600040101010101" charset="-122"/>
                <a:ea typeface="华文楷体" panose="02010600040101010101" charset="-122"/>
                <a:sym typeface="+mn-ea"/>
              </a:rPr>
              <a:t>点火系统、</a:t>
            </a:r>
            <a:r>
              <a:rPr lang="zh-CN" altLang="en-US">
                <a:latin typeface="华文楷体" panose="02010600040101010101" charset="-122"/>
                <a:ea typeface="华文楷体" panose="02010600040101010101" charset="-122"/>
              </a:rPr>
              <a:t>分液罐、</a:t>
            </a:r>
            <a:endParaRPr lang="zh-CN" altLang="en-US">
              <a:latin typeface="华文楷体" panose="02010600040101010101" charset="-122"/>
              <a:ea typeface="华文楷体" panose="02010600040101010101" charset="-122"/>
            </a:endParaRPr>
          </a:p>
          <a:p>
            <a:pPr marL="0" indent="0">
              <a:buNone/>
            </a:pPr>
            <a:r>
              <a:rPr lang="zh-CN" altLang="en-US">
                <a:latin typeface="华文楷体" panose="02010600040101010101" charset="-122"/>
                <a:ea typeface="华文楷体" panose="02010600040101010101" charset="-122"/>
              </a:rPr>
              <a:t>水封罐等组成。</a:t>
            </a:r>
            <a:endParaRPr lang="zh-CN" altLang="en-US">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1"/>
          <a:stretch>
            <a:fillRect/>
          </a:stretch>
        </p:blipFill>
        <p:spPr>
          <a:xfrm>
            <a:off x="5231765" y="987425"/>
            <a:ext cx="3321685" cy="53955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86765" y="551815"/>
            <a:ext cx="8178165" cy="6036310"/>
          </a:xfrm>
        </p:spPr>
        <p:txBody>
          <a:bodyPr/>
          <a:p>
            <a:pPr marL="0" indent="0" eaLnBrk="1" latinLnBrk="0" hangingPunct="1">
              <a:lnSpc>
                <a:spcPts val="3300"/>
              </a:lnSpc>
              <a:spcBef>
                <a:spcPts val="0"/>
              </a:spcBef>
              <a:buNone/>
            </a:pPr>
            <a:r>
              <a:rPr lang="en-US" altLang="zh-CN" sz="2400" b="1">
                <a:solidFill>
                  <a:srgbClr val="00B0F0"/>
                </a:solidFill>
                <a:latin typeface="华文楷体" panose="02010600040101010101" charset="-122"/>
                <a:ea typeface="华文楷体" panose="02010600040101010101" charset="-122"/>
                <a:sym typeface="+mn-ea"/>
              </a:rPr>
              <a:t>    </a:t>
            </a:r>
            <a:r>
              <a:rPr lang="zh-CN" altLang="en-US" sz="2400" b="1">
                <a:solidFill>
                  <a:srgbClr val="00B0F0"/>
                </a:solidFill>
                <a:latin typeface="华文楷体" panose="02010600040101010101" charset="-122"/>
                <a:ea typeface="华文楷体" panose="02010600040101010101" charset="-122"/>
                <a:sym typeface="+mn-ea"/>
              </a:rPr>
              <a:t>二、温度仪表</a:t>
            </a:r>
            <a:endParaRPr lang="zh-CN" altLang="en-US" sz="2400" b="1">
              <a:solidFill>
                <a:srgbClr val="00B0F0"/>
              </a:solidFill>
              <a:latin typeface="华文楷体" panose="02010600040101010101" charset="-122"/>
              <a:ea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1.</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sym typeface="+mn-ea"/>
              </a:rPr>
              <a:t>温度测量单位和量程</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⑴温度仪表的测量单位，应采用摄氏度(</a:t>
            </a:r>
            <a:r>
              <a:rPr lang="en-US" altLang="zh-CN">
                <a:latin typeface="华文楷体" panose="02010600040101010101" charset="-122"/>
                <a:ea typeface="华文楷体" panose="02010600040101010101" charset="-122"/>
                <a:cs typeface="华文楷体" panose="02010600040101010101" charset="-122"/>
                <a:sym typeface="+mn-ea"/>
              </a:rPr>
              <a:t>℃</a:t>
            </a:r>
            <a:r>
              <a:rPr lang="zh-CN" altLang="en-US">
                <a:latin typeface="华文楷体" panose="02010600040101010101" charset="-122"/>
                <a:ea typeface="华文楷体" panose="02010600040101010101" charset="-122"/>
                <a:cs typeface="华文楷体" panose="02010600040101010101" charset="-122"/>
                <a:sym typeface="+mn-ea"/>
              </a:rPr>
              <a:t>)。热力学温标单位开[尔文](K)仅用于包含绝对温度的计算。</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⑵就地温度仪表的刻度/量程应采用</a:t>
            </a:r>
            <a:r>
              <a:rPr lang="zh-CN" altLang="en-US">
                <a:solidFill>
                  <a:srgbClr val="FF0000"/>
                </a:solidFill>
                <a:latin typeface="华文楷体" panose="02010600040101010101" charset="-122"/>
                <a:ea typeface="华文楷体" panose="02010600040101010101" charset="-122"/>
                <a:cs typeface="华文楷体" panose="02010600040101010101" charset="-122"/>
                <a:sym typeface="+mn-ea"/>
              </a:rPr>
              <a:t>线性直读式</a:t>
            </a:r>
            <a:r>
              <a:rPr lang="zh-CN" altLang="en-US">
                <a:latin typeface="华文楷体" panose="02010600040101010101" charset="-122"/>
                <a:ea typeface="华文楷体" panose="02010600040101010101" charset="-122"/>
                <a:cs typeface="华文楷体" panose="02010600040101010101" charset="-122"/>
                <a:sym typeface="+mn-ea"/>
              </a:rPr>
              <a:t>或</a:t>
            </a:r>
            <a:r>
              <a:rPr lang="zh-CN" altLang="en-US">
                <a:solidFill>
                  <a:srgbClr val="FF0000"/>
                </a:solidFill>
                <a:latin typeface="华文楷体" panose="02010600040101010101" charset="-122"/>
                <a:ea typeface="华文楷体" panose="02010600040101010101" charset="-122"/>
                <a:cs typeface="华文楷体" panose="02010600040101010101" charset="-122"/>
                <a:sym typeface="+mn-ea"/>
              </a:rPr>
              <a:t>数字显示</a:t>
            </a:r>
            <a:r>
              <a:rPr lang="zh-CN" altLang="en-US">
                <a:latin typeface="华文楷体" panose="02010600040101010101" charset="-122"/>
                <a:ea typeface="华文楷体" panose="02010600040101010101" charset="-122"/>
                <a:cs typeface="华文楷体" panose="02010600040101010101" charset="-122"/>
                <a:sym typeface="+mn-ea"/>
              </a:rPr>
              <a:t>。</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⑶温度仪表的操作温度，对于就地温度计应为刻度/量程的30%～70%;对于温度变送器，应为量程的10%～90%;</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a:t>
            </a:r>
            <a:r>
              <a:rPr lang="zh-CN" altLang="en-US">
                <a:latin typeface="华文楷体" panose="02010600040101010101" charset="-122"/>
                <a:ea typeface="华文楷体" panose="02010600040101010101" charset="-122"/>
                <a:cs typeface="华文楷体" panose="02010600040101010101" charset="-122"/>
              </a:rPr>
              <a:t>⑷当操作温度不低于设计温度的30%时，仪表的量程应覆盖设计温度。</a:t>
            </a:r>
            <a:endParaRPr lang="zh-CN" altLang="en-US">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rPr>
              <a:t>    </a:t>
            </a:r>
            <a:r>
              <a:rPr lang="zh-CN" altLang="en-US">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rPr>
              <a:t>2.</a:t>
            </a:r>
            <a:r>
              <a:rPr lang="zh-CN" altLang="en-US" b="1">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rPr>
              <a:t>就地温度仪表</a:t>
            </a:r>
            <a:endParaRPr lang="zh-CN" altLang="en-US">
              <a:gradFill>
                <a:gsLst>
                  <a:gs pos="50000">
                    <a:srgbClr val="BB59BC"/>
                  </a:gs>
                  <a:gs pos="100000">
                    <a:srgbClr val="425CCA"/>
                  </a:gs>
                  <a:gs pos="0">
                    <a:srgbClr val="F7CC7E"/>
                  </a:gs>
                </a:gsLst>
                <a:lin ang="2580000" scaled="1"/>
              </a:gradFill>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rPr>
              <a:t>    </a:t>
            </a:r>
            <a:r>
              <a:rPr lang="zh-CN" altLang="en-US">
                <a:latin typeface="华文楷体" panose="02010600040101010101" charset="-122"/>
                <a:ea typeface="华文楷体" panose="02010600040101010101" charset="-122"/>
                <a:cs typeface="华文楷体" panose="02010600040101010101" charset="-122"/>
              </a:rPr>
              <a:t>⑴就地温度仪表宜选用万向型双金属温度计，温度测量范围宜为-80℃～500℃,满量程精确度不应低于±1.5%。</a:t>
            </a:r>
            <a:endParaRPr lang="zh-CN" altLang="en-US">
              <a:latin typeface="华文楷体" panose="02010600040101010101" charset="-122"/>
              <a:ea typeface="华文楷体" panose="02010600040101010101" charset="-122"/>
              <a:cs typeface="华文楷体" panose="02010600040101010101" charset="-122"/>
            </a:endParaRPr>
          </a:p>
          <a:p>
            <a:pPr marL="0" indent="0">
              <a:buNone/>
            </a:pPr>
            <a:endParaRPr lang="zh-CN" altLang="en-US">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67715" y="737870"/>
            <a:ext cx="8197215" cy="5644515"/>
          </a:xfrm>
        </p:spPr>
        <p:txBody>
          <a:bodyPr/>
          <a:p>
            <a:pPr marL="0" indent="0">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当开、停工及</a:t>
            </a:r>
            <a:r>
              <a:rPr lang="zh-CN" altLang="en-US">
                <a:latin typeface="华文楷体" panose="02010600040101010101" charset="-122"/>
                <a:ea typeface="华文楷体" panose="02010600040101010101" charset="-122"/>
                <a:sym typeface="+mn-ea"/>
              </a:rPr>
              <a:t>事故</a:t>
            </a:r>
            <a:r>
              <a:rPr lang="zh-CN" altLang="en-US">
                <a:latin typeface="华文楷体" panose="02010600040101010101" charset="-122"/>
                <a:ea typeface="华文楷体" panose="02010600040101010101" charset="-122"/>
              </a:rPr>
              <a:t>状态时，可燃放空气体由装置经放空气体管道排放至火炬系统，进入分液罐并将其液滴分离，然后经水封罐进入火炬筒体，再经过火炬头由长明灯点燃放空燃烧。根据管线的排放压力信号控制火炬点火系统，从而保证火炬系统安全、可靠运行。</a:t>
            </a:r>
            <a:endParaRPr lang="zh-CN" altLang="en-US">
              <a:latin typeface="华文楷体" panose="02010600040101010101" charset="-122"/>
              <a:ea typeface="华文楷体" panose="02010600040101010101" charset="-122"/>
            </a:endParaRPr>
          </a:p>
          <a:p>
            <a:pPr marL="0" indent="0">
              <a:buNone/>
            </a:pPr>
            <a:r>
              <a:rPr lang="en-US" altLang="zh-CN" b="1">
                <a:latin typeface="华文楷体" panose="02010600040101010101" charset="-122"/>
                <a:ea typeface="华文楷体" panose="02010600040101010101" charset="-122"/>
              </a:rPr>
              <a:t>    1. </a:t>
            </a:r>
            <a:r>
              <a:rPr lang="zh-CN" altLang="en-US" b="1">
                <a:latin typeface="华文楷体" panose="02010600040101010101" charset="-122"/>
                <a:ea typeface="华文楷体" panose="02010600040101010101" charset="-122"/>
              </a:rPr>
              <a:t>管道设计</a:t>
            </a:r>
            <a:endParaRPr lang="zh-CN" altLang="en-US" b="1">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⑴</a:t>
            </a:r>
            <a:r>
              <a:rPr lang="zh-CN" altLang="en-US">
                <a:latin typeface="华文楷体" panose="02010600040101010101" charset="-122"/>
                <a:ea typeface="华文楷体" panose="02010600040101010101" charset="-122"/>
              </a:rPr>
              <a:t>全厂可燃性气体排放系统管网压力应保持不低于</a:t>
            </a:r>
            <a:r>
              <a:rPr lang="en-US" altLang="zh-CN">
                <a:latin typeface="华文楷体" panose="02010600040101010101" charset="-122"/>
                <a:ea typeface="华文楷体" panose="02010600040101010101" charset="-122"/>
              </a:rPr>
              <a:t>1 kPa</a:t>
            </a:r>
            <a:r>
              <a:rPr lang="zh-CN" altLang="en-US">
                <a:latin typeface="华文楷体" panose="02010600040101010101" charset="-122"/>
                <a:ea typeface="华文楷体" panose="02010600040101010101" charset="-122"/>
              </a:rPr>
              <a:t>。</a:t>
            </a:r>
            <a:endParaRPr lang="en-US" altLang="zh-CN">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⑵</a:t>
            </a:r>
            <a:r>
              <a:rPr lang="zh-CN" altLang="en-US">
                <a:latin typeface="华文楷体" panose="02010600040101010101" charset="-122"/>
                <a:ea typeface="华文楷体" panose="02010600040101010101" charset="-122"/>
              </a:rPr>
              <a:t>管道应架空敷设；管道坡度不应小于</a:t>
            </a:r>
            <a:r>
              <a:rPr lang="en-US" altLang="zh-CN">
                <a:latin typeface="华文楷体" panose="02010600040101010101" charset="-122"/>
                <a:ea typeface="华文楷体" panose="02010600040101010101" charset="-122"/>
              </a:rPr>
              <a:t>2‰</a:t>
            </a:r>
            <a:r>
              <a:rPr lang="zh-CN" altLang="en-US">
                <a:latin typeface="华文楷体" panose="02010600040101010101" charset="-122"/>
                <a:ea typeface="华文楷体" panose="02010600040101010101" charset="-122"/>
              </a:rPr>
              <a:t>，管道应坡向分液罐、水封罐；管道沿线出现低点，应设置分液罐或集液罐；管道支管应由上方接入总管，支管与总管成</a:t>
            </a:r>
            <a:r>
              <a:rPr lang="en-US" altLang="zh-CN">
                <a:latin typeface="华文楷体" panose="02010600040101010101" charset="-122"/>
                <a:ea typeface="华文楷体" panose="02010600040101010101" charset="-122"/>
              </a:rPr>
              <a:t>45</a:t>
            </a:r>
            <a:r>
              <a:rPr lang="zh-CN" altLang="en-US">
                <a:latin typeface="华文楷体" panose="02010600040101010101" charset="-122"/>
                <a:ea typeface="华文楷体" panose="02010600040101010101" charset="-122"/>
              </a:rPr>
              <a:t>°斜接。</a:t>
            </a:r>
            <a:endParaRPr lang="zh-CN" altLang="en-US">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⑶</a:t>
            </a:r>
            <a:r>
              <a:rPr lang="zh-CN" altLang="en-US">
                <a:latin typeface="华文楷体" panose="02010600040101010101" charset="-122"/>
                <a:ea typeface="华文楷体" panose="02010600040101010101" charset="-122"/>
              </a:rPr>
              <a:t>可燃性气体排放管道应设吹扫措施，吹扫介质优先选用氮气，无氮气时也可选用蒸汽。</a:t>
            </a:r>
            <a:endParaRPr lang="zh-CN" altLang="en-US">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⑷</a:t>
            </a:r>
            <a:r>
              <a:rPr lang="zh-CN" altLang="en-US">
                <a:latin typeface="华文楷体" panose="02010600040101010101" charset="-122"/>
                <a:ea typeface="华文楷体" panose="02010600040101010101" charset="-122"/>
              </a:rPr>
              <a:t>水封罐前的管道设计压力不得低于</a:t>
            </a:r>
            <a:r>
              <a:rPr lang="zh-CN" altLang="en-US">
                <a:solidFill>
                  <a:srgbClr val="FF0000"/>
                </a:solidFill>
                <a:latin typeface="华文楷体" panose="02010600040101010101" charset="-122"/>
                <a:ea typeface="华文楷体" panose="02010600040101010101" charset="-122"/>
              </a:rPr>
              <a:t>分液罐</a:t>
            </a:r>
            <a:r>
              <a:rPr lang="zh-CN" altLang="en-US">
                <a:latin typeface="华文楷体" panose="02010600040101010101" charset="-122"/>
                <a:ea typeface="华文楷体" panose="02010600040101010101" charset="-122"/>
              </a:rPr>
              <a:t>的设计压力，</a:t>
            </a:r>
            <a:r>
              <a:rPr lang="zh-CN" altLang="en-US">
                <a:latin typeface="华文楷体" panose="02010600040101010101" charset="-122"/>
                <a:ea typeface="华文楷体" panose="02010600040101010101" charset="-122"/>
                <a:sym typeface="+mn-ea"/>
              </a:rPr>
              <a:t>水封罐后的管道设计压力不得低于</a:t>
            </a:r>
            <a:r>
              <a:rPr lang="zh-CN" altLang="en-US">
                <a:solidFill>
                  <a:srgbClr val="FF0000"/>
                </a:solidFill>
                <a:latin typeface="华文楷体" panose="02010600040101010101" charset="-122"/>
                <a:ea typeface="华文楷体" panose="02010600040101010101" charset="-122"/>
                <a:sym typeface="+mn-ea"/>
              </a:rPr>
              <a:t>水封罐</a:t>
            </a:r>
            <a:r>
              <a:rPr lang="zh-CN" altLang="en-US">
                <a:latin typeface="华文楷体" panose="02010600040101010101" charset="-122"/>
                <a:ea typeface="华文楷体" panose="02010600040101010101" charset="-122"/>
                <a:sym typeface="+mn-ea"/>
              </a:rPr>
              <a:t>的设计压力。</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9455" y="784225"/>
            <a:ext cx="8245475" cy="5266055"/>
          </a:xfrm>
        </p:spPr>
        <p:txBody>
          <a:bodyPr/>
          <a:p>
            <a:pPr marL="0" indent="0">
              <a:buNone/>
            </a:pPr>
            <a:r>
              <a:rPr lang="en-US" altLang="zh-CN" b="1">
                <a:latin typeface="华文楷体" panose="02010600040101010101" charset="-122"/>
                <a:ea typeface="华文楷体" panose="02010600040101010101" charset="-122"/>
              </a:rPr>
              <a:t>    2. </a:t>
            </a:r>
            <a:r>
              <a:rPr lang="zh-CN" altLang="en-US" b="1">
                <a:latin typeface="华文楷体" panose="02010600040101010101" charset="-122"/>
                <a:ea typeface="华文楷体" panose="02010600040101010101" charset="-122"/>
              </a:rPr>
              <a:t>分液</a:t>
            </a:r>
            <a:endParaRPr lang="zh-CN" altLang="en-US" b="1">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⑴</a:t>
            </a:r>
            <a:r>
              <a:rPr lang="zh-CN" altLang="en-US">
                <a:latin typeface="华文楷体" panose="02010600040101010101" charset="-122"/>
                <a:ea typeface="华文楷体" panose="02010600040101010101" charset="-122"/>
              </a:rPr>
              <a:t>除酸性气排放系统外，可燃性气体排放总管进入火炬前应设置分液罐。（</a:t>
            </a:r>
            <a:r>
              <a:rPr lang="zh-CN" altLang="en-US">
                <a:solidFill>
                  <a:srgbClr val="00B050"/>
                </a:solidFill>
                <a:latin typeface="华文楷体" panose="02010600040101010101" charset="-122"/>
                <a:ea typeface="华文楷体" panose="02010600040101010101" charset="-122"/>
              </a:rPr>
              <a:t>排放的气体携带可燃液体时，可能因不完全燃烧而产生火雨</a:t>
            </a:r>
            <a:r>
              <a:rPr lang="zh-CN" altLang="en-US">
                <a:latin typeface="华文楷体" panose="02010600040101010101" charset="-122"/>
                <a:ea typeface="华文楷体" panose="02010600040101010101" charset="-122"/>
              </a:rPr>
              <a:t>）</a:t>
            </a:r>
            <a:endParaRPr lang="en-US" altLang="zh-CN">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⑵</a:t>
            </a:r>
            <a:r>
              <a:rPr lang="zh-CN" altLang="en-US">
                <a:latin typeface="华文楷体" panose="02010600040101010101" charset="-122"/>
                <a:ea typeface="华文楷体" panose="02010600040101010101" charset="-122"/>
              </a:rPr>
              <a:t>分液罐应设液位计、液相温度计、压力表、高低压和高低液位报警。</a:t>
            </a:r>
            <a:endParaRPr lang="en-US" altLang="zh-CN">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⑶</a:t>
            </a:r>
            <a:r>
              <a:rPr lang="zh-CN" altLang="en-US">
                <a:latin typeface="华文楷体" panose="02010600040101010101" charset="-122"/>
                <a:ea typeface="华文楷体" panose="02010600040101010101" charset="-122"/>
              </a:rPr>
              <a:t>凝结液输送泵宜人工启泵，并应设置低液位联锁停泵。</a:t>
            </a:r>
            <a:endParaRPr lang="zh-CN" altLang="en-US">
              <a:latin typeface="华文楷体" panose="02010600040101010101" charset="-122"/>
              <a:ea typeface="华文楷体" panose="02010600040101010101" charset="-122"/>
            </a:endParaRPr>
          </a:p>
          <a:p>
            <a:pPr marL="0" indent="0">
              <a:buNone/>
            </a:pPr>
            <a:r>
              <a:rPr lang="en-US" altLang="zh-CN">
                <a:latin typeface="华文楷体" panose="02010600040101010101" charset="-122"/>
                <a:ea typeface="华文楷体" panose="02010600040101010101" charset="-122"/>
              </a:rPr>
              <a:t>    ⑷</a:t>
            </a:r>
            <a:r>
              <a:rPr lang="zh-CN" altLang="en-US">
                <a:latin typeface="华文楷体" panose="02010600040101010101" charset="-122"/>
                <a:ea typeface="华文楷体" panose="02010600040101010101" charset="-122"/>
              </a:rPr>
              <a:t>分液罐的设计压力不得低于</a:t>
            </a:r>
            <a:r>
              <a:rPr lang="en-US" altLang="zh-CN">
                <a:latin typeface="华文楷体" panose="02010600040101010101" charset="-122"/>
                <a:ea typeface="华文楷体" panose="02010600040101010101" charset="-122"/>
              </a:rPr>
              <a:t>350 kPa</a:t>
            </a:r>
            <a:r>
              <a:rPr lang="zh-CN" altLang="en-US">
                <a:latin typeface="华文楷体" panose="02010600040101010101" charset="-122"/>
                <a:ea typeface="华文楷体" panose="02010600040101010101" charset="-122"/>
              </a:rPr>
              <a:t>，外压不得小于</a:t>
            </a:r>
            <a:r>
              <a:rPr lang="en-US" altLang="zh-CN">
                <a:latin typeface="华文楷体" panose="02010600040101010101" charset="-122"/>
                <a:ea typeface="华文楷体" panose="02010600040101010101" charset="-122"/>
              </a:rPr>
              <a:t>30</a:t>
            </a:r>
            <a:r>
              <a:rPr lang="en-US" altLang="zh-CN">
                <a:latin typeface="华文楷体" panose="02010600040101010101" charset="-122"/>
                <a:ea typeface="华文楷体" panose="02010600040101010101" charset="-122"/>
                <a:sym typeface="+mn-ea"/>
              </a:rPr>
              <a:t> kPa </a:t>
            </a:r>
            <a:r>
              <a:rPr lang="zh-CN" altLang="en-US">
                <a:latin typeface="华文楷体" panose="02010600040101010101" charset="-122"/>
                <a:ea typeface="华文楷体" panose="02010600040101010101" charset="-122"/>
                <a:sym typeface="+mn-ea"/>
              </a:rPr>
              <a:t>。</a:t>
            </a:r>
            <a:endParaRPr lang="zh-CN" altLang="en-US">
              <a:latin typeface="华文楷体" panose="02010600040101010101" charset="-122"/>
              <a:ea typeface="华文楷体" panose="02010600040101010101" charset="-122"/>
              <a:sym typeface="+mn-ea"/>
            </a:endParaRPr>
          </a:p>
          <a:p>
            <a:pPr marL="0" indent="0">
              <a:buNone/>
            </a:pPr>
            <a:r>
              <a:rPr lang="en-US" altLang="zh-CN" b="1">
                <a:latin typeface="华文楷体" panose="02010600040101010101" charset="-122"/>
                <a:ea typeface="华文楷体" panose="02010600040101010101" charset="-122"/>
                <a:sym typeface="+mn-ea"/>
              </a:rPr>
              <a:t>    3. </a:t>
            </a:r>
            <a:r>
              <a:rPr lang="zh-CN" altLang="en-US" b="1">
                <a:latin typeface="华文楷体" panose="02010600040101010101" charset="-122"/>
                <a:ea typeface="华文楷体" panose="02010600040101010101" charset="-122"/>
                <a:sym typeface="+mn-ea"/>
              </a:rPr>
              <a:t>水封</a:t>
            </a:r>
            <a:endParaRPr lang="zh-CN" altLang="en-US" b="1">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⑴</a:t>
            </a:r>
            <a:r>
              <a:rPr lang="zh-CN" altLang="en-US">
                <a:latin typeface="华文楷体" panose="02010600040101010101" charset="-122"/>
                <a:ea typeface="华文楷体" panose="02010600040101010101" charset="-122"/>
                <a:sym typeface="+mn-ea"/>
              </a:rPr>
              <a:t>水封罐宜靠近火炬设置。</a:t>
            </a:r>
            <a:endParaRPr lang="zh-CN" altLang="en-US">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⑵</a:t>
            </a:r>
            <a:r>
              <a:rPr lang="zh-CN" altLang="en-US">
                <a:latin typeface="华文楷体" panose="02010600040101010101" charset="-122"/>
                <a:ea typeface="华文楷体" panose="02010600040101010101" charset="-122"/>
                <a:sym typeface="+mn-ea"/>
              </a:rPr>
              <a:t>水封罐应具有撇除水面上积聚的凝结液的功能，并应能够分离直径大于和等于</a:t>
            </a:r>
            <a:r>
              <a:rPr lang="en-US" altLang="zh-CN">
                <a:latin typeface="华文楷体" panose="02010600040101010101" charset="-122"/>
                <a:ea typeface="华文楷体" panose="02010600040101010101" charset="-122"/>
                <a:sym typeface="+mn-ea"/>
              </a:rPr>
              <a:t>600 μm</a:t>
            </a:r>
            <a:r>
              <a:rPr lang="zh-CN" altLang="en-US">
                <a:latin typeface="华文楷体" panose="02010600040101010101" charset="-122"/>
                <a:ea typeface="华文楷体" panose="02010600040101010101" charset="-122"/>
                <a:sym typeface="+mn-ea"/>
              </a:rPr>
              <a:t>的水滴。</a:t>
            </a:r>
            <a:endParaRPr lang="en-US" altLang="zh-CN">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9455" y="709295"/>
            <a:ext cx="8245475" cy="5673090"/>
          </a:xfrm>
        </p:spPr>
        <p:txBody>
          <a:bodyPr/>
          <a:p>
            <a:pPr marL="0" indent="0">
              <a:buNone/>
            </a:pPr>
            <a:r>
              <a:rPr lang="en-US" altLang="zh-CN">
                <a:latin typeface="华文楷体" panose="02010600040101010101" charset="-122"/>
                <a:ea typeface="华文楷体" panose="02010600040101010101" charset="-122"/>
                <a:sym typeface="+mn-ea"/>
              </a:rPr>
              <a:t>    ⑶</a:t>
            </a:r>
            <a:r>
              <a:rPr lang="zh-CN" altLang="en-US">
                <a:latin typeface="华文楷体" panose="02010600040101010101" charset="-122"/>
                <a:ea typeface="华文楷体" panose="02010600040101010101" charset="-122"/>
                <a:sym typeface="+mn-ea"/>
              </a:rPr>
              <a:t>水封罐应设置</a:t>
            </a:r>
            <a:r>
              <a:rPr lang="en-US" altLang="zh-CN">
                <a:latin typeface="华文楷体" panose="02010600040101010101" charset="-122"/>
                <a:ea typeface="华文楷体" panose="02010600040101010101" charset="-122"/>
                <a:sym typeface="+mn-ea"/>
              </a:rPr>
              <a:t>U</a:t>
            </a:r>
            <a:r>
              <a:rPr lang="zh-CN" altLang="en-US">
                <a:latin typeface="华文楷体" panose="02010600040101010101" charset="-122"/>
                <a:ea typeface="华文楷体" panose="02010600040101010101" charset="-122"/>
                <a:sym typeface="+mn-ea"/>
              </a:rPr>
              <a:t>型溢流管（不得设切断阀门）；</a:t>
            </a:r>
            <a:r>
              <a:rPr lang="en-US" altLang="zh-CN">
                <a:latin typeface="华文楷体" panose="02010600040101010101" charset="-122"/>
                <a:ea typeface="华文楷体" panose="02010600040101010101" charset="-122"/>
                <a:sym typeface="+mn-ea"/>
              </a:rPr>
              <a:t>U</a:t>
            </a:r>
            <a:r>
              <a:rPr lang="zh-CN" altLang="en-US">
                <a:latin typeface="华文楷体" panose="02010600040101010101" charset="-122"/>
                <a:ea typeface="华文楷体" panose="02010600040101010101" charset="-122"/>
                <a:sym typeface="+mn-ea"/>
              </a:rPr>
              <a:t>型溢流管高点上宜设</a:t>
            </a:r>
            <a:r>
              <a:rPr lang="en-US" altLang="zh-CN">
                <a:latin typeface="华文楷体" panose="02010600040101010101" charset="-122"/>
                <a:ea typeface="华文楷体" panose="02010600040101010101" charset="-122"/>
                <a:sym typeface="+mn-ea"/>
              </a:rPr>
              <a:t>DN25 </a:t>
            </a:r>
            <a:r>
              <a:rPr lang="zh-CN" altLang="en-US">
                <a:latin typeface="华文楷体" panose="02010600040101010101" charset="-122"/>
                <a:ea typeface="华文楷体" panose="02010600040101010101" charset="-122"/>
                <a:sym typeface="+mn-ea"/>
              </a:rPr>
              <a:t>破真空接管，其高度≥</a:t>
            </a:r>
            <a:r>
              <a:rPr lang="en-US" altLang="zh-CN">
                <a:latin typeface="华文楷体" panose="02010600040101010101" charset="-122"/>
                <a:ea typeface="华文楷体" panose="02010600040101010101" charset="-122"/>
                <a:sym typeface="+mn-ea"/>
              </a:rPr>
              <a:t>300mm</a:t>
            </a:r>
            <a:r>
              <a:rPr lang="zh-CN" altLang="en-US">
                <a:latin typeface="华文楷体" panose="02010600040101010101" charset="-122"/>
                <a:ea typeface="华文楷体" panose="02010600040101010101" charset="-122"/>
                <a:sym typeface="+mn-ea"/>
              </a:rPr>
              <a:t>。破真空接管上不得设切断阀门。</a:t>
            </a:r>
            <a:endParaRPr lang="zh-CN" altLang="en-US">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⑷水封罐的设计压力不应小于</a:t>
            </a:r>
            <a:r>
              <a:rPr lang="en-US" altLang="zh-CN">
                <a:latin typeface="华文楷体" panose="02010600040101010101" charset="-122"/>
                <a:ea typeface="华文楷体" panose="02010600040101010101" charset="-122"/>
                <a:sym typeface="+mn-ea"/>
              </a:rPr>
              <a:t>0.7MPa </a:t>
            </a:r>
            <a:r>
              <a:rPr lang="zh-CN" altLang="en-US">
                <a:latin typeface="华文楷体" panose="02010600040101010101" charset="-122"/>
                <a:ea typeface="华文楷体" panose="02010600040101010101" charset="-122"/>
                <a:sym typeface="+mn-ea"/>
              </a:rPr>
              <a:t>，不考虑负压工况。</a:t>
            </a:r>
            <a:endParaRPr lang="zh-CN" altLang="en-US">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⑸最冷月平均温度低于</a:t>
            </a:r>
            <a:r>
              <a:rPr lang="en-US" altLang="zh-CN">
                <a:latin typeface="华文楷体" panose="02010600040101010101" charset="-122"/>
                <a:ea typeface="华文楷体" panose="02010600040101010101" charset="-122"/>
                <a:sym typeface="+mn-ea"/>
              </a:rPr>
              <a:t>5℃ </a:t>
            </a:r>
            <a:r>
              <a:rPr lang="zh-CN" altLang="en-US">
                <a:latin typeface="华文楷体" panose="02010600040101010101" charset="-122"/>
                <a:ea typeface="华文楷体" panose="02010600040101010101" charset="-122"/>
                <a:sym typeface="+mn-ea"/>
              </a:rPr>
              <a:t>时，水封罐应采取防冻措施。</a:t>
            </a:r>
            <a:endParaRPr lang="zh-CN" altLang="en-US">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⑹</a:t>
            </a:r>
            <a:r>
              <a:rPr lang="zh-CN" altLang="en-US">
                <a:latin typeface="华文楷体" panose="02010600040101010101" charset="-122"/>
                <a:ea typeface="华文楷体" panose="02010600040101010101" charset="-122"/>
                <a:sym typeface="+mn-ea"/>
              </a:rPr>
              <a:t>水封罐应设液位、温度、压力仪表和高液位报警。</a:t>
            </a:r>
            <a:endParaRPr lang="zh-CN" altLang="en-US">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a:t>
            </a:r>
            <a:r>
              <a:rPr lang="zh-CN" altLang="en-US">
                <a:latin typeface="华文楷体" panose="02010600040101010101" charset="-122"/>
                <a:ea typeface="华文楷体" panose="02010600040101010101" charset="-122"/>
                <a:sym typeface="+mn-ea"/>
              </a:rPr>
              <a:t>⑺</a:t>
            </a:r>
            <a:r>
              <a:rPr lang="zh-CN" altLang="en-US">
                <a:latin typeface="华文楷体" panose="02010600040101010101" charset="-122"/>
                <a:ea typeface="华文楷体" panose="02010600040101010101" charset="-122"/>
                <a:sym typeface="+mn-ea"/>
              </a:rPr>
              <a:t>水封罐宜选用卧式罐，其长度与直径的比值宜为</a:t>
            </a:r>
            <a:r>
              <a:rPr lang="en-US" altLang="zh-CN">
                <a:latin typeface="华文楷体" panose="02010600040101010101" charset="-122"/>
                <a:ea typeface="华文楷体" panose="02010600040101010101" charset="-122"/>
                <a:sym typeface="+mn-ea"/>
              </a:rPr>
              <a:t>2.5~6.0</a:t>
            </a:r>
            <a:r>
              <a:rPr lang="zh-CN" altLang="en-US">
                <a:latin typeface="华文楷体" panose="02010600040101010101" charset="-122"/>
                <a:ea typeface="华文楷体" panose="02010600040101010101" charset="-122"/>
                <a:sym typeface="+mn-ea"/>
              </a:rPr>
              <a:t>。</a:t>
            </a:r>
            <a:endParaRPr lang="zh-CN" altLang="en-US">
              <a:latin typeface="华文楷体" panose="02010600040101010101" charset="-122"/>
              <a:ea typeface="华文楷体" panose="02010600040101010101" charset="-122"/>
              <a:sym typeface="+mn-ea"/>
            </a:endParaRPr>
          </a:p>
          <a:p>
            <a:pPr marL="0" indent="0">
              <a:buNone/>
            </a:pPr>
            <a:r>
              <a:rPr lang="zh-CN" altLang="en-US">
                <a:latin typeface="华文楷体" panose="02010600040101010101" charset="-122"/>
                <a:ea typeface="华文楷体" panose="02010600040101010101" charset="-122"/>
                <a:sym typeface="+mn-ea"/>
              </a:rPr>
              <a:t> </a:t>
            </a:r>
            <a:r>
              <a:rPr lang="en-US" altLang="zh-CN">
                <a:latin typeface="华文楷体" panose="02010600040101010101" charset="-122"/>
                <a:ea typeface="华文楷体" panose="02010600040101010101" charset="-122"/>
                <a:sym typeface="+mn-ea"/>
              </a:rPr>
              <a:t>   ⑻</a:t>
            </a:r>
            <a:r>
              <a:rPr lang="zh-CN" altLang="en-US">
                <a:latin typeface="华文楷体" panose="02010600040101010101" charset="-122"/>
                <a:ea typeface="华文楷体" panose="02010600040101010101" charset="-122"/>
                <a:sym typeface="+mn-ea"/>
              </a:rPr>
              <a:t>水封高度应能满足排放系统在正常生产条件下有效阻止火炬回火，并确保排放气体在事故排放时能冲破水封排入火炬。</a:t>
            </a:r>
            <a:endParaRPr lang="zh-CN" altLang="en-US">
              <a:latin typeface="华文楷体" panose="02010600040101010101" charset="-122"/>
              <a:ea typeface="华文楷体" panose="02010600040101010101" charset="-122"/>
              <a:sym typeface="+mn-ea"/>
            </a:endParaRPr>
          </a:p>
          <a:p>
            <a:pPr marL="0" indent="0">
              <a:buNone/>
            </a:pPr>
            <a:r>
              <a:rPr lang="zh-CN" altLang="en-US">
                <a:latin typeface="华文楷体" panose="02010600040101010101" charset="-122"/>
                <a:ea typeface="华文楷体" panose="02010600040101010101" charset="-122"/>
                <a:sym typeface="+mn-ea"/>
              </a:rPr>
              <a:t> </a:t>
            </a:r>
            <a:r>
              <a:rPr lang="en-US" altLang="zh-CN">
                <a:latin typeface="华文楷体" panose="02010600040101010101" charset="-122"/>
                <a:ea typeface="华文楷体" panose="02010600040101010101" charset="-122"/>
                <a:sym typeface="+mn-ea"/>
              </a:rPr>
              <a:t>   4. </a:t>
            </a:r>
            <a:r>
              <a:rPr lang="zh-CN" altLang="en-US">
                <a:latin typeface="华文楷体" panose="02010600040101010101" charset="-122"/>
                <a:ea typeface="华文楷体" panose="02010600040101010101" charset="-122"/>
                <a:sym typeface="+mn-ea"/>
              </a:rPr>
              <a:t>点火设施</a:t>
            </a:r>
            <a:endParaRPr lang="zh-CN" altLang="en-US">
              <a:latin typeface="华文楷体" panose="02010600040101010101" charset="-122"/>
              <a:ea typeface="华文楷体" panose="02010600040101010101" charset="-122"/>
              <a:sym typeface="+mn-ea"/>
            </a:endParaRPr>
          </a:p>
          <a:p>
            <a:pPr marL="0" indent="0">
              <a:buNone/>
            </a:pPr>
            <a:r>
              <a:rPr lang="zh-CN" altLang="en-US">
                <a:latin typeface="华文楷体" panose="02010600040101010101" charset="-122"/>
                <a:ea typeface="华文楷体" panose="02010600040101010101" charset="-122"/>
                <a:sym typeface="+mn-ea"/>
              </a:rPr>
              <a:t> </a:t>
            </a:r>
            <a:r>
              <a:rPr lang="en-US" altLang="zh-CN">
                <a:latin typeface="华文楷体" panose="02010600040101010101" charset="-122"/>
                <a:ea typeface="华文楷体" panose="02010600040101010101" charset="-122"/>
                <a:sym typeface="+mn-ea"/>
              </a:rPr>
              <a:t>   ⑴</a:t>
            </a:r>
            <a:r>
              <a:rPr lang="zh-CN" altLang="en-US">
                <a:latin typeface="华文楷体" panose="02010600040101010101" charset="-122"/>
                <a:ea typeface="华文楷体" panose="02010600040101010101" charset="-122"/>
                <a:sym typeface="+mn-ea"/>
              </a:rPr>
              <a:t>高架火炬应设置</a:t>
            </a:r>
            <a:r>
              <a:rPr lang="zh-CN" altLang="en-US">
                <a:solidFill>
                  <a:srgbClr val="FF0000"/>
                </a:solidFill>
                <a:latin typeface="华文楷体" panose="02010600040101010101" charset="-122"/>
                <a:ea typeface="华文楷体" panose="02010600040101010101" charset="-122"/>
                <a:sym typeface="+mn-ea"/>
              </a:rPr>
              <a:t>高空电点火器</a:t>
            </a:r>
            <a:r>
              <a:rPr lang="zh-CN" altLang="en-US">
                <a:latin typeface="华文楷体" panose="02010600040101010101" charset="-122"/>
                <a:ea typeface="华文楷体" panose="02010600040101010101" charset="-122"/>
                <a:sym typeface="+mn-ea"/>
              </a:rPr>
              <a:t>和</a:t>
            </a:r>
            <a:r>
              <a:rPr lang="zh-CN" altLang="en-US">
                <a:solidFill>
                  <a:srgbClr val="FF0000"/>
                </a:solidFill>
                <a:latin typeface="华文楷体" panose="02010600040101010101" charset="-122"/>
                <a:ea typeface="华文楷体" panose="02010600040101010101" charset="-122"/>
                <a:sym typeface="+mn-ea"/>
              </a:rPr>
              <a:t>地面传燃式点火器</a:t>
            </a:r>
            <a:r>
              <a:rPr lang="zh-CN" altLang="en-US">
                <a:latin typeface="华文楷体" panose="02010600040101010101" charset="-122"/>
                <a:ea typeface="华文楷体" panose="02010600040101010101" charset="-122"/>
                <a:sym typeface="+mn-ea"/>
              </a:rPr>
              <a:t>。</a:t>
            </a:r>
            <a:endParaRPr lang="zh-CN" altLang="en-US">
              <a:latin typeface="华文楷体" panose="02010600040101010101" charset="-122"/>
              <a:ea typeface="华文楷体" panose="02010600040101010101" charset="-122"/>
              <a:sym typeface="+mn-ea"/>
            </a:endParaRPr>
          </a:p>
          <a:p>
            <a:pPr marL="0" indent="0">
              <a:buNone/>
            </a:pPr>
            <a:r>
              <a:rPr lang="en-US" altLang="zh-CN">
                <a:latin typeface="华文楷体" panose="02010600040101010101" charset="-122"/>
                <a:ea typeface="华文楷体" panose="02010600040101010101" charset="-122"/>
                <a:sym typeface="+mn-ea"/>
              </a:rPr>
              <a:t>    ⑵</a:t>
            </a:r>
            <a:r>
              <a:rPr lang="zh-CN" altLang="en-US">
                <a:latin typeface="华文楷体" panose="02010600040101010101" charset="-122"/>
                <a:ea typeface="华文楷体" panose="02010600040101010101" charset="-122"/>
                <a:sym typeface="+mn-ea"/>
              </a:rPr>
              <a:t>点火器应配备不间断电源。</a:t>
            </a:r>
            <a:endParaRPr lang="en-US" altLang="zh-CN">
              <a:latin typeface="华文楷体" panose="02010600040101010101" charset="-122"/>
              <a:ea typeface="华文楷体" panose="02010600040101010101" charset="-122"/>
              <a:sym typeface="+mn-ea"/>
            </a:endParaRPr>
          </a:p>
          <a:p>
            <a:pPr marL="0" indent="0">
              <a:buNone/>
            </a:pPr>
            <a:endParaRPr lang="zh-CN" altLang="en-US">
              <a:latin typeface="华文楷体" panose="02010600040101010101" charset="-122"/>
              <a:ea typeface="华文楷体" panose="02010600040101010101"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67715" y="781050"/>
            <a:ext cx="8197215" cy="522732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⑶</a:t>
            </a:r>
            <a:r>
              <a:rPr lang="zh-CN" altLang="en-US">
                <a:latin typeface="华文楷体" panose="02010600040101010101" charset="-122"/>
                <a:ea typeface="华文楷体" panose="02010600040101010101" charset="-122"/>
                <a:sym typeface="+mn-ea"/>
              </a:rPr>
              <a:t>高空电点火器的数量应与长明灯的数量相同；每个火炬头应设置</a:t>
            </a:r>
            <a:r>
              <a:rPr lang="en-US" altLang="zh-CN">
                <a:latin typeface="华文楷体" panose="02010600040101010101" charset="-122"/>
                <a:ea typeface="华文楷体" panose="02010600040101010101" charset="-122"/>
                <a:sym typeface="+mn-ea"/>
              </a:rPr>
              <a:t>1</a:t>
            </a:r>
            <a:r>
              <a:rPr lang="zh-CN" altLang="en-US">
                <a:latin typeface="华文楷体" panose="02010600040101010101" charset="-122"/>
                <a:ea typeface="华文楷体" panose="02010600040101010101" charset="-122"/>
                <a:sym typeface="+mn-ea"/>
              </a:rPr>
              <a:t>台地面传燃式点火器，其引火管应从点火器至每个长明灯单独设置。</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⑷长明灯的数量应满足：火炬头直径≤</a:t>
            </a:r>
            <a:r>
              <a:rPr lang="en-US" altLang="zh-CN">
                <a:latin typeface="华文楷体" panose="02010600040101010101" charset="-122"/>
                <a:ea typeface="华文楷体" panose="02010600040101010101" charset="-122"/>
              </a:rPr>
              <a:t>0.5m </a:t>
            </a:r>
            <a:r>
              <a:rPr lang="zh-CN" altLang="en-US">
                <a:latin typeface="华文楷体" panose="02010600040101010101" charset="-122"/>
                <a:ea typeface="华文楷体" panose="02010600040101010101" charset="-122"/>
              </a:rPr>
              <a:t>时，不宜少于</a:t>
            </a:r>
            <a:r>
              <a:rPr lang="en-US" altLang="zh-CN">
                <a:latin typeface="华文楷体" panose="02010600040101010101" charset="-122"/>
                <a:ea typeface="华文楷体" panose="02010600040101010101" charset="-122"/>
              </a:rPr>
              <a:t>2</a:t>
            </a:r>
            <a:r>
              <a:rPr lang="zh-CN" altLang="en-US">
                <a:latin typeface="华文楷体" panose="02010600040101010101" charset="-122"/>
                <a:ea typeface="华文楷体" panose="02010600040101010101" charset="-122"/>
              </a:rPr>
              <a:t>只；</a:t>
            </a:r>
            <a:r>
              <a:rPr lang="en-US" altLang="zh-CN">
                <a:latin typeface="华文楷体" panose="02010600040101010101" charset="-122"/>
                <a:ea typeface="华文楷体" panose="02010600040101010101" charset="-122"/>
              </a:rPr>
              <a:t>0.5m ＜</a:t>
            </a:r>
            <a:r>
              <a:rPr lang="zh-CN" altLang="en-US">
                <a:latin typeface="华文楷体" panose="02010600040101010101" charset="-122"/>
                <a:ea typeface="华文楷体" panose="02010600040101010101" charset="-122"/>
                <a:sym typeface="+mn-ea"/>
              </a:rPr>
              <a:t>火炬头直径≤</a:t>
            </a:r>
            <a:r>
              <a:rPr lang="en-US" altLang="zh-CN">
                <a:latin typeface="华文楷体" panose="02010600040101010101" charset="-122"/>
                <a:ea typeface="华文楷体" panose="02010600040101010101" charset="-122"/>
                <a:sym typeface="+mn-ea"/>
              </a:rPr>
              <a:t>1.0m </a:t>
            </a:r>
            <a:r>
              <a:rPr lang="zh-CN" altLang="en-US">
                <a:latin typeface="华文楷体" panose="02010600040101010101" charset="-122"/>
                <a:ea typeface="华文楷体" panose="02010600040101010101" charset="-122"/>
                <a:sym typeface="+mn-ea"/>
              </a:rPr>
              <a:t>时，不宜少于</a:t>
            </a:r>
            <a:r>
              <a:rPr lang="en-US" altLang="zh-CN">
                <a:latin typeface="华文楷体" panose="02010600040101010101" charset="-122"/>
                <a:ea typeface="华文楷体" panose="02010600040101010101" charset="-122"/>
                <a:sym typeface="+mn-ea"/>
              </a:rPr>
              <a:t>3</a:t>
            </a:r>
            <a:r>
              <a:rPr lang="zh-CN" altLang="en-US">
                <a:latin typeface="华文楷体" panose="02010600040101010101" charset="-122"/>
                <a:ea typeface="华文楷体" panose="02010600040101010101" charset="-122"/>
                <a:sym typeface="+mn-ea"/>
              </a:rPr>
              <a:t>只；火炬头直径＞</a:t>
            </a:r>
            <a:r>
              <a:rPr lang="en-US" altLang="zh-CN">
                <a:latin typeface="华文楷体" panose="02010600040101010101" charset="-122"/>
                <a:ea typeface="华文楷体" panose="02010600040101010101" charset="-122"/>
                <a:sym typeface="+mn-ea"/>
              </a:rPr>
              <a:t>1.0</a:t>
            </a:r>
            <a:r>
              <a:rPr lang="en-US" altLang="zh-CN">
                <a:latin typeface="华文楷体" panose="02010600040101010101" charset="-122"/>
                <a:ea typeface="华文楷体" panose="02010600040101010101" charset="-122"/>
                <a:sym typeface="+mn-ea"/>
              </a:rPr>
              <a:t>m </a:t>
            </a:r>
            <a:r>
              <a:rPr lang="zh-CN" altLang="en-US">
                <a:latin typeface="华文楷体" panose="02010600040101010101" charset="-122"/>
                <a:ea typeface="华文楷体" panose="02010600040101010101" charset="-122"/>
                <a:sym typeface="+mn-ea"/>
              </a:rPr>
              <a:t>时，不宜少于</a:t>
            </a:r>
            <a:r>
              <a:rPr lang="en-US" altLang="zh-CN">
                <a:latin typeface="华文楷体" panose="02010600040101010101" charset="-122"/>
                <a:ea typeface="华文楷体" panose="02010600040101010101" charset="-122"/>
                <a:sym typeface="+mn-ea"/>
              </a:rPr>
              <a:t>4</a:t>
            </a:r>
            <a:r>
              <a:rPr lang="zh-CN" altLang="en-US">
                <a:latin typeface="华文楷体" panose="02010600040101010101" charset="-122"/>
                <a:ea typeface="华文楷体" panose="02010600040101010101" charset="-122"/>
                <a:sym typeface="+mn-ea"/>
              </a:rPr>
              <a:t>只；</a:t>
            </a:r>
            <a:endParaRPr lang="en-US" altLang="zh-CN">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zh-CN" altLang="en-US">
                <a:latin typeface="华文楷体" panose="02010600040101010101" charset="-122"/>
                <a:ea typeface="华文楷体" panose="02010600040101010101" charset="-122"/>
              </a:rPr>
              <a:t> </a:t>
            </a: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⑸长明灯应设温度检测仪表。</a:t>
            </a:r>
            <a:endParaRPr lang="zh-CN" altLang="en-US">
              <a:latin typeface="华文楷体" panose="02010600040101010101" charset="-122"/>
              <a:ea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⑹</a:t>
            </a:r>
            <a:r>
              <a:rPr lang="zh-CN" altLang="en-US">
                <a:latin typeface="华文楷体" panose="02010600040101010101" charset="-122"/>
                <a:ea typeface="华文楷体" panose="02010600040101010101" charset="-122"/>
                <a:sym typeface="+mn-ea"/>
              </a:rPr>
              <a:t>长明灯燃料气供气管道干管上应设压力调节阀，燃料气源的压力应大于或等于</a:t>
            </a:r>
            <a:r>
              <a:rPr lang="en-US" altLang="zh-CN">
                <a:latin typeface="华文楷体" panose="02010600040101010101" charset="-122"/>
                <a:ea typeface="华文楷体" panose="02010600040101010101" charset="-122"/>
                <a:sym typeface="+mn-ea"/>
              </a:rPr>
              <a:t>0.35MPa </a:t>
            </a:r>
            <a:r>
              <a:rPr lang="zh-CN" altLang="en-US">
                <a:latin typeface="华文楷体" panose="02010600040101010101" charset="-122"/>
                <a:ea typeface="华文楷体" panose="02010600040101010101" charset="-122"/>
                <a:sym typeface="+mn-ea"/>
              </a:rPr>
              <a:t>，</a:t>
            </a:r>
            <a:r>
              <a:rPr lang="zh-CN" altLang="en-US">
                <a:latin typeface="华文楷体" panose="02010600040101010101" charset="-122"/>
                <a:ea typeface="华文楷体" panose="02010600040101010101" charset="-122"/>
                <a:sym typeface="+mn-ea"/>
              </a:rPr>
              <a:t>压力调节阀后的压力宜稳定在</a:t>
            </a:r>
            <a:r>
              <a:rPr lang="en-US" altLang="zh-CN">
                <a:latin typeface="华文楷体" panose="02010600040101010101" charset="-122"/>
                <a:ea typeface="华文楷体" panose="02010600040101010101" charset="-122"/>
                <a:sym typeface="+mn-ea"/>
              </a:rPr>
              <a:t>0.2MPa ;</a:t>
            </a:r>
            <a:r>
              <a:rPr lang="zh-CN" altLang="en-US">
                <a:latin typeface="华文楷体" panose="02010600040101010101" charset="-122"/>
                <a:ea typeface="华文楷体" panose="02010600040101010101" charset="-122"/>
                <a:sym typeface="+mn-ea"/>
              </a:rPr>
              <a:t>每只长明灯的燃料气供给管道应从火炬底部起单独接至长明灯的燃料气入口。</a:t>
            </a:r>
            <a:endParaRPr lang="zh-CN" altLang="en-US">
              <a:latin typeface="华文楷体" panose="02010600040101010101" charset="-122"/>
              <a:ea typeface="华文楷体" panose="02010600040101010101" charset="-122"/>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1515" y="634365"/>
            <a:ext cx="8273415" cy="5748020"/>
          </a:xfrm>
        </p:spPr>
        <p:txBody>
          <a:bodyPr/>
          <a:p>
            <a:pPr marL="0" indent="0">
              <a:buNone/>
            </a:pPr>
            <a:r>
              <a:rPr lang="en-US" altLang="zh-CN">
                <a:latin typeface="华文楷体" panose="02010600040101010101" charset="-122"/>
                <a:ea typeface="华文楷体" panose="02010600040101010101" charset="-122"/>
              </a:rPr>
              <a:t>    </a:t>
            </a:r>
            <a:r>
              <a:rPr lang="zh-CN" altLang="en-US">
                <a:latin typeface="华文楷体" panose="02010600040101010101" charset="-122"/>
                <a:ea typeface="华文楷体" panose="02010600040101010101" charset="-122"/>
              </a:rPr>
              <a:t>敞开式地面火炬</a:t>
            </a:r>
            <a:endParaRPr lang="zh-CN" altLang="en-US">
              <a:latin typeface="华文楷体" panose="02010600040101010101" charset="-122"/>
              <a:ea typeface="华文楷体" panose="02010600040101010101" charset="-122"/>
            </a:endParaRPr>
          </a:p>
          <a:p>
            <a:pPr marL="0" indent="0">
              <a:buNone/>
            </a:pPr>
            <a:endParaRPr lang="zh-CN" altLang="en-US">
              <a:latin typeface="华文楷体" panose="02010600040101010101" charset="-122"/>
              <a:ea typeface="华文楷体" panose="02010600040101010101" charset="-122"/>
            </a:endParaRPr>
          </a:p>
        </p:txBody>
      </p:sp>
      <p:pic>
        <p:nvPicPr>
          <p:cNvPr id="4" name="内容占位符 3"/>
          <p:cNvPicPr>
            <a:picLocks noChangeAspect="1"/>
          </p:cNvPicPr>
          <p:nvPr/>
        </p:nvPicPr>
        <p:blipFill>
          <a:blip r:embed="rId1"/>
          <a:stretch>
            <a:fillRect/>
          </a:stretch>
        </p:blipFill>
        <p:spPr>
          <a:xfrm>
            <a:off x="1616710" y="1332230"/>
            <a:ext cx="6228080" cy="396303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65175" y="605155"/>
            <a:ext cx="8199755" cy="5887720"/>
          </a:xfrm>
        </p:spPr>
        <p:txBody>
          <a:bodyPr/>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⑵在工艺管道及设备有振动、介质低温、现场环境高温或需要远程指示等场合，宜选用带毛细管远传的压力式温度计，温度测量范围宜为-200℃～700℃,满量程精确度不应低于±1.5%。毛细管的长度不应超过10m且应带有铠装层，毛细管材质应为不锈钢。</a:t>
            </a:r>
            <a:endParaRPr lang="zh-CN" altLang="en-US">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⑶双金属温度计和压力式温度计应配温度计套管(TW)。</a:t>
            </a:r>
            <a:endParaRPr lang="zh-CN" altLang="en-US">
              <a:latin typeface="华文楷体" panose="02010600040101010101" charset="-122"/>
              <a:ea typeface="华文楷体" panose="02010600040101010101" charset="-122"/>
              <a:cs typeface="华文楷体" panose="02010600040101010101" charset="-122"/>
              <a:sym typeface="+mn-ea"/>
            </a:endParaRPr>
          </a:p>
          <a:p>
            <a:pPr marL="0" indent="0" eaLnBrk="1" latinLnBrk="0" hangingPunct="1">
              <a:lnSpc>
                <a:spcPts val="3300"/>
              </a:lnSpc>
              <a:spcBef>
                <a:spcPts val="0"/>
              </a:spcBef>
              <a:buNone/>
            </a:pPr>
            <a:r>
              <a:rPr lang="zh-CN" altLang="en-US">
                <a:latin typeface="华文楷体" panose="02010600040101010101" charset="-122"/>
                <a:ea typeface="华文楷体" panose="02010600040101010101" charset="-122"/>
                <a:cs typeface="华文楷体" panose="02010600040101010101" charset="-122"/>
                <a:sym typeface="+mn-ea"/>
              </a:rPr>
              <a:t> </a:t>
            </a: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⑷双金属温度计和压力式温度计的表盘直径宜为φ100mm;在照明条件较差、安装位置较高及观察距离较远的场合，宜选用φ150mm表盘。表盘外壳宜为不锈钢，面板宜为白底黑字，应带防爆玻璃。</a:t>
            </a:r>
            <a:endParaRPr lang="zh-CN" altLang="en-US">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⑸当仅用于设备标定、临时测温等场合，宜选用温度计套管(TW)。温度计套管应配螺纹盖并带150mm长的不锈钢链。</a:t>
            </a:r>
            <a:endParaRPr lang="zh-CN" altLang="en-US">
              <a:latin typeface="华文楷体" panose="02010600040101010101" charset="-122"/>
              <a:ea typeface="华文楷体" panose="02010600040101010101" charset="-122"/>
              <a:cs typeface="华文楷体" panose="02010600040101010101" charset="-122"/>
            </a:endParaRPr>
          </a:p>
          <a:p>
            <a:pPr marL="0" indent="0" eaLnBrk="1" latinLnBrk="0" hangingPunct="1">
              <a:lnSpc>
                <a:spcPts val="3300"/>
              </a:lnSpc>
              <a:spcBef>
                <a:spcPts val="0"/>
              </a:spcBef>
              <a:buNone/>
            </a:pPr>
            <a:r>
              <a:rPr lang="en-US" altLang="zh-CN">
                <a:latin typeface="华文楷体" panose="02010600040101010101" charset="-122"/>
                <a:ea typeface="华文楷体" panose="02010600040101010101" charset="-122"/>
                <a:cs typeface="华文楷体" panose="02010600040101010101" charset="-122"/>
                <a:sym typeface="+mn-ea"/>
              </a:rPr>
              <a:t>    </a:t>
            </a:r>
            <a:r>
              <a:rPr lang="zh-CN" altLang="en-US">
                <a:latin typeface="华文楷体" panose="02010600040101010101" charset="-122"/>
                <a:ea typeface="华文楷体" panose="02010600040101010101" charset="-122"/>
                <a:cs typeface="华文楷体" panose="02010600040101010101" charset="-122"/>
                <a:sym typeface="+mn-ea"/>
              </a:rPr>
              <a:t>⑹当需要就地测量管道或设备表面温度时，可采用表面型双金属温度计或表面型压力式温度计。  </a:t>
            </a:r>
            <a:r>
              <a:rPr lang="zh-CN" altLang="en-US">
                <a:latin typeface="华文楷体" panose="02010600040101010101" charset="-122"/>
                <a:ea typeface="华文楷体" panose="02010600040101010101" charset="-122"/>
                <a:cs typeface="华文楷体" panose="02010600040101010101" charset="-122"/>
                <a:sym typeface="+mn-ea"/>
              </a:rPr>
              <a:t>  </a:t>
            </a:r>
            <a:endParaRPr lang="zh-CN" altLang="en-US">
              <a:latin typeface="华文楷体" panose="02010600040101010101" charset="-122"/>
              <a:ea typeface="华文楷体" panose="02010600040101010101" charset="-122"/>
            </a:endParaRPr>
          </a:p>
        </p:txBody>
      </p:sp>
    </p:spTree>
  </p:cSld>
  <p:clrMapOvr>
    <a:masterClrMapping/>
  </p:clrMapOvr>
</p:sld>
</file>

<file path=ppt/tags/tag1.xml><?xml version="1.0" encoding="utf-8"?>
<p:tagLst xmlns:p="http://schemas.openxmlformats.org/presentationml/2006/main">
  <p:tag name="COMMONDATA" val="eyJoZGlkIjoiYTc2ZGZiNzZiNDVlOGViOWVmM2JhOTY0NGJkNjUyYzgifQ=="/>
  <p:tag name="KSO_WPP_MARK_KEY" val="21644117-6adc-40c7-a740-81de8b7f25cf"/>
  <p:tag name="resource_record_key" val="{&quot;13&quot;:[20482073]}"/>
</p:tagLst>
</file>

<file path=ppt/theme/theme1.xml><?xml version="1.0" encoding="utf-8"?>
<a:theme xmlns:a="http://schemas.openxmlformats.org/drawingml/2006/main" name="自定义设计方案">
  <a:themeElements>
    <a:clrScheme name="自定义 93">
      <a:dk1>
        <a:srgbClr val="000000"/>
      </a:dk1>
      <a:lt1>
        <a:srgbClr val="FFFFFF"/>
      </a:lt1>
      <a:dk2>
        <a:srgbClr val="44546A"/>
      </a:dk2>
      <a:lt2>
        <a:srgbClr val="E7E6E6"/>
      </a:lt2>
      <a:accent1>
        <a:srgbClr val="003366"/>
      </a:accent1>
      <a:accent2>
        <a:srgbClr val="003366"/>
      </a:accent2>
      <a:accent3>
        <a:srgbClr val="003366"/>
      </a:accent3>
      <a:accent4>
        <a:srgbClr val="003366"/>
      </a:accent4>
      <a:accent5>
        <a:srgbClr val="003366"/>
      </a:accent5>
      <a:accent6>
        <a:srgbClr val="003366"/>
      </a:accent6>
      <a:hlink>
        <a:srgbClr val="003366"/>
      </a:hlink>
      <a:folHlink>
        <a:srgbClr val="00336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控制科学与工程专题讲座模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控制科学与工程专题讲座模版">
      <a:majorFont>
        <a:latin typeface="Times New Roman"/>
        <a:ea typeface="华文新魏"/>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00">
                <a:gamma/>
                <a:shade val="46275"/>
                <a:invGamma/>
              </a:srgbClr>
            </a:gs>
            <a:gs pos="50000">
              <a:srgbClr val="FFFF00"/>
            </a:gs>
            <a:gs pos="100000">
              <a:srgbClr val="FFFF00">
                <a:gamma/>
                <a:shade val="46275"/>
                <a:invGamma/>
              </a:srgbClr>
            </a:gs>
          </a:gsLst>
          <a:lin ang="5400000" scaled="1"/>
        </a:grad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400" b="1" i="0" u="sng" strike="noStrike" cap="none" normalizeH="0" baseline="0" smtClean="0">
            <a:ln>
              <a:noFill/>
            </a:ln>
            <a:solidFill>
              <a:srgbClr val="0066FF"/>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defRPr>
        </a:defPPr>
      </a:lstStyle>
    </a:spDef>
    <a:lnDef>
      <a:spPr bwMode="auto">
        <a:xfrm>
          <a:off x="0" y="0"/>
          <a:ext cx="1" cy="1"/>
        </a:xfrm>
        <a:custGeom>
          <a:avLst/>
          <a:gdLst/>
          <a:ahLst/>
          <a:cxnLst/>
          <a:rect l="0" t="0" r="0" b="0"/>
          <a:pathLst/>
        </a:custGeom>
        <a:gradFill rotWithShape="0">
          <a:gsLst>
            <a:gs pos="0">
              <a:srgbClr val="FFFF00">
                <a:gamma/>
                <a:shade val="46275"/>
                <a:invGamma/>
              </a:srgbClr>
            </a:gs>
            <a:gs pos="50000">
              <a:srgbClr val="FFFF00"/>
            </a:gs>
            <a:gs pos="100000">
              <a:srgbClr val="FFFF00">
                <a:gamma/>
                <a:shade val="46275"/>
                <a:invGamma/>
              </a:srgbClr>
            </a:gs>
          </a:gsLst>
          <a:lin ang="5400000" scaled="1"/>
        </a:grad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400" b="1" i="0" u="sng" strike="noStrike" cap="none" normalizeH="0" baseline="0" smtClean="0">
            <a:ln>
              <a:noFill/>
            </a:ln>
            <a:solidFill>
              <a:srgbClr val="0066FF"/>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defRPr>
        </a:defPPr>
      </a:lstStyle>
    </a:lnDef>
  </a:objectDefaults>
  <a:extraClrSchemeLst>
    <a:extraClrScheme>
      <a:clrScheme name="控制科学与工程专题讲座模版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控制科学与工程专题讲座模版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控制科学与工程专题讲座模版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控制科学与工程专题讲座模版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控制科学与工程专题讲座模版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控制科学与工程专题讲座模版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控制科学与工程专题讲座模版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控制科学与工程专题讲座模版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21869</Words>
  <Application>WPS 演示</Application>
  <PresentationFormat>自定义</PresentationFormat>
  <Paragraphs>622</Paragraphs>
  <Slides>84</Slides>
  <Notes>80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84</vt:i4>
      </vt:variant>
    </vt:vector>
  </HeadingPairs>
  <TitlesOfParts>
    <vt:vector size="103" baseType="lpstr">
      <vt:lpstr>Arial</vt:lpstr>
      <vt:lpstr>宋体</vt:lpstr>
      <vt:lpstr>Wingdings</vt:lpstr>
      <vt:lpstr>Calibri</vt:lpstr>
      <vt:lpstr>Times New Roman</vt:lpstr>
      <vt:lpstr>华文新魏</vt:lpstr>
      <vt:lpstr>隶书</vt:lpstr>
      <vt:lpstr>华文行楷</vt:lpstr>
      <vt:lpstr>华文楷体</vt:lpstr>
      <vt:lpstr>华文隶书</vt:lpstr>
      <vt:lpstr>微软雅黑</vt:lpstr>
      <vt:lpstr>Impact</vt:lpstr>
      <vt:lpstr>方正楷体_GB2312</vt:lpstr>
      <vt:lpstr>Arial Unicode MS</vt:lpstr>
      <vt:lpstr>Tahoma</vt:lpstr>
      <vt:lpstr>汉仪张乃仁行书W</vt:lpstr>
      <vt:lpstr>楷体</vt:lpstr>
      <vt:lpstr>自定义设计方案</vt:lpstr>
      <vt:lpstr>控制科学与工程专题讲座模版</vt:lpstr>
      <vt:lpstr>化 工 安全与环保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教育培訓</dc:title>
  <dc:creator/>
  <cp:keywords>第一PPT模板网：www.1ppt.com</cp:keywords>
  <cp:lastModifiedBy>刘志宝</cp:lastModifiedBy>
  <cp:revision>1796</cp:revision>
  <dcterms:created xsi:type="dcterms:W3CDTF">2016-09-20T02:06:00Z</dcterms:created>
  <dcterms:modified xsi:type="dcterms:W3CDTF">2024-10-30T16:16:59Z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05858B053065475BB9788269D602D018</vt:lpwstr>
  </property>
</Properties>
</file>